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comment1.xml" ContentType="application/vnd.openxmlformats-officedocument.presentationml.comment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saveSubsetFonts="1" autoCompressPictures="0">
  <p:sldMasterIdLst>
    <p:sldMasterId id="2147483648" r:id="rId6"/>
    <p:sldMasterId id="2147483739" r:id="rId7"/>
  </p:sldMasterIdLst>
  <p:notesMasterIdLst>
    <p:notesMasterId r:id="rId41"/>
  </p:notesMasterIdLst>
  <p:handoutMasterIdLst>
    <p:handoutMasterId r:id="rId42"/>
  </p:handoutMasterIdLst>
  <p:sldIdLst>
    <p:sldId id="289" r:id="rId8"/>
    <p:sldId id="274" r:id="rId9"/>
    <p:sldId id="296" r:id="rId10"/>
    <p:sldId id="298" r:id="rId11"/>
    <p:sldId id="299" r:id="rId12"/>
    <p:sldId id="300" r:id="rId13"/>
    <p:sldId id="321" r:id="rId14"/>
    <p:sldId id="304" r:id="rId15"/>
    <p:sldId id="322" r:id="rId16"/>
    <p:sldId id="305" r:id="rId17"/>
    <p:sldId id="308" r:id="rId18"/>
    <p:sldId id="301" r:id="rId19"/>
    <p:sldId id="307" r:id="rId20"/>
    <p:sldId id="306" r:id="rId21"/>
    <p:sldId id="311" r:id="rId22"/>
    <p:sldId id="309" r:id="rId23"/>
    <p:sldId id="313" r:id="rId24"/>
    <p:sldId id="323" r:id="rId25"/>
    <p:sldId id="329" r:id="rId26"/>
    <p:sldId id="328" r:id="rId27"/>
    <p:sldId id="324" r:id="rId28"/>
    <p:sldId id="285" r:id="rId29"/>
    <p:sldId id="315" r:id="rId30"/>
    <p:sldId id="332" r:id="rId31"/>
    <p:sldId id="325" r:id="rId32"/>
    <p:sldId id="316" r:id="rId33"/>
    <p:sldId id="326" r:id="rId34"/>
    <p:sldId id="327" r:id="rId35"/>
    <p:sldId id="330" r:id="rId36"/>
    <p:sldId id="331" r:id="rId37"/>
    <p:sldId id="318" r:id="rId38"/>
    <p:sldId id="319" r:id="rId39"/>
    <p:sldId id="320" r:id="rId40"/>
  </p:sldIdLst>
  <p:sldSz cx="9144000" cy="5143500" type="screen16x9"/>
  <p:notesSz cx="6950075" cy="9236075"/>
  <p:defaultTextStyle>
    <a:defPPr>
      <a:defRPr lang="en-US"/>
    </a:defPPr>
    <a:lvl1pPr algn="l" rtl="0" eaLnBrk="0" fontAlgn="base" hangingPunct="0">
      <a:spcBef>
        <a:spcPct val="0"/>
      </a:spcBef>
      <a:spcAft>
        <a:spcPct val="0"/>
      </a:spcAft>
      <a:defRPr sz="2400" kern="1200">
        <a:solidFill>
          <a:schemeClr val="tx1"/>
        </a:solidFill>
        <a:latin typeface="Times" pitchFamily="123" charset="0"/>
        <a:ea typeface="Geneva" pitchFamily="123" charset="-128"/>
        <a:cs typeface="+mn-cs"/>
      </a:defRPr>
    </a:lvl1pPr>
    <a:lvl2pPr marL="457200" algn="l" rtl="0" eaLnBrk="0" fontAlgn="base" hangingPunct="0">
      <a:spcBef>
        <a:spcPct val="0"/>
      </a:spcBef>
      <a:spcAft>
        <a:spcPct val="0"/>
      </a:spcAft>
      <a:defRPr sz="2400" kern="1200">
        <a:solidFill>
          <a:schemeClr val="tx1"/>
        </a:solidFill>
        <a:latin typeface="Times" pitchFamily="123" charset="0"/>
        <a:ea typeface="Geneva" pitchFamily="123" charset="-128"/>
        <a:cs typeface="+mn-cs"/>
      </a:defRPr>
    </a:lvl2pPr>
    <a:lvl3pPr marL="914400" algn="l" rtl="0" eaLnBrk="0" fontAlgn="base" hangingPunct="0">
      <a:spcBef>
        <a:spcPct val="0"/>
      </a:spcBef>
      <a:spcAft>
        <a:spcPct val="0"/>
      </a:spcAft>
      <a:defRPr sz="2400" kern="1200">
        <a:solidFill>
          <a:schemeClr val="tx1"/>
        </a:solidFill>
        <a:latin typeface="Times" pitchFamily="123" charset="0"/>
        <a:ea typeface="Geneva" pitchFamily="123" charset="-128"/>
        <a:cs typeface="+mn-cs"/>
      </a:defRPr>
    </a:lvl3pPr>
    <a:lvl4pPr marL="1371600" algn="l" rtl="0" eaLnBrk="0" fontAlgn="base" hangingPunct="0">
      <a:spcBef>
        <a:spcPct val="0"/>
      </a:spcBef>
      <a:spcAft>
        <a:spcPct val="0"/>
      </a:spcAft>
      <a:defRPr sz="2400" kern="1200">
        <a:solidFill>
          <a:schemeClr val="tx1"/>
        </a:solidFill>
        <a:latin typeface="Times" pitchFamily="123" charset="0"/>
        <a:ea typeface="Geneva" pitchFamily="123" charset="-128"/>
        <a:cs typeface="+mn-cs"/>
      </a:defRPr>
    </a:lvl4pPr>
    <a:lvl5pPr marL="1828800" algn="l" rtl="0" eaLnBrk="0" fontAlgn="base" hangingPunct="0">
      <a:spcBef>
        <a:spcPct val="0"/>
      </a:spcBef>
      <a:spcAft>
        <a:spcPct val="0"/>
      </a:spcAft>
      <a:defRPr sz="2400" kern="1200">
        <a:solidFill>
          <a:schemeClr val="tx1"/>
        </a:solidFill>
        <a:latin typeface="Times" pitchFamily="123" charset="0"/>
        <a:ea typeface="Geneva" pitchFamily="123" charset="-128"/>
        <a:cs typeface="+mn-cs"/>
      </a:defRPr>
    </a:lvl5pPr>
    <a:lvl6pPr marL="2286000" algn="l" defTabSz="914400" rtl="0" eaLnBrk="1" latinLnBrk="0" hangingPunct="1">
      <a:defRPr sz="2400" kern="1200">
        <a:solidFill>
          <a:schemeClr val="tx1"/>
        </a:solidFill>
        <a:latin typeface="Times" pitchFamily="123" charset="0"/>
        <a:ea typeface="Geneva" pitchFamily="123" charset="-128"/>
        <a:cs typeface="+mn-cs"/>
      </a:defRPr>
    </a:lvl6pPr>
    <a:lvl7pPr marL="2743200" algn="l" defTabSz="914400" rtl="0" eaLnBrk="1" latinLnBrk="0" hangingPunct="1">
      <a:defRPr sz="2400" kern="1200">
        <a:solidFill>
          <a:schemeClr val="tx1"/>
        </a:solidFill>
        <a:latin typeface="Times" pitchFamily="123" charset="0"/>
        <a:ea typeface="Geneva" pitchFamily="123" charset="-128"/>
        <a:cs typeface="+mn-cs"/>
      </a:defRPr>
    </a:lvl7pPr>
    <a:lvl8pPr marL="3200400" algn="l" defTabSz="914400" rtl="0" eaLnBrk="1" latinLnBrk="0" hangingPunct="1">
      <a:defRPr sz="2400" kern="1200">
        <a:solidFill>
          <a:schemeClr val="tx1"/>
        </a:solidFill>
        <a:latin typeface="Times" pitchFamily="123" charset="0"/>
        <a:ea typeface="Geneva" pitchFamily="123" charset="-128"/>
        <a:cs typeface="+mn-cs"/>
      </a:defRPr>
    </a:lvl8pPr>
    <a:lvl9pPr marL="3657600" algn="l" defTabSz="914400" rtl="0" eaLnBrk="1" latinLnBrk="0" hangingPunct="1">
      <a:defRPr sz="2400" kern="1200">
        <a:solidFill>
          <a:schemeClr val="tx1"/>
        </a:solidFill>
        <a:latin typeface="Times" pitchFamily="123" charset="0"/>
        <a:ea typeface="Geneva" pitchFamily="123" charset="-128"/>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 uri="{2D200454-40CA-4A62-9FC3-DE9A4176ACB9}">
      <p15:notesGuideLst xmlns:p15="http://schemas.microsoft.com/office/powerpoint/2012/main" xmlns="">
        <p15:guide id="1" orient="horz" pos="2909">
          <p15:clr>
            <a:srgbClr val="A4A3A4"/>
          </p15:clr>
        </p15:guide>
        <p15:guide id="2" pos="2189">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hor" initials="A" lastIdx="7"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90C3"/>
    <a:srgbClr val="175BAF"/>
    <a:srgbClr val="0A4B99"/>
    <a:srgbClr val="0080FF"/>
    <a:srgbClr val="1F85D2"/>
    <a:srgbClr val="00478A"/>
    <a:srgbClr val="004483"/>
    <a:srgbClr val="223899"/>
    <a:srgbClr val="8A1A1A"/>
    <a:srgbClr val="33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184" autoAdjust="0"/>
    <p:restoredTop sz="80591" autoAdjust="0"/>
  </p:normalViewPr>
  <p:slideViewPr>
    <p:cSldViewPr>
      <p:cViewPr>
        <p:scale>
          <a:sx n="75" d="100"/>
          <a:sy n="75" d="100"/>
        </p:scale>
        <p:origin x="-1300" y="-68"/>
      </p:cViewPr>
      <p:guideLst>
        <p:guide orient="horz" pos="1620"/>
        <p:guide pos="2880"/>
      </p:guideLst>
    </p:cSldViewPr>
  </p:slideViewPr>
  <p:outlineViewPr>
    <p:cViewPr>
      <p:scale>
        <a:sx n="33" d="100"/>
        <a:sy n="33" d="100"/>
      </p:scale>
      <p:origin x="0" y="0"/>
    </p:cViewPr>
  </p:outlineViewPr>
  <p:notesTextViewPr>
    <p:cViewPr>
      <p:scale>
        <a:sx n="114" d="100"/>
        <a:sy n="114" d="100"/>
      </p:scale>
      <p:origin x="0" y="0"/>
    </p:cViewPr>
  </p:notesTextViewPr>
  <p:sorterViewPr>
    <p:cViewPr varScale="1">
      <p:scale>
        <a:sx n="100" d="100"/>
        <a:sy n="100" d="100"/>
      </p:scale>
      <p:origin x="0" y="0"/>
    </p:cViewPr>
  </p:sorterViewPr>
  <p:notesViewPr>
    <p:cSldViewPr>
      <p:cViewPr>
        <p:scale>
          <a:sx n="204" d="100"/>
          <a:sy n="204" d="100"/>
        </p:scale>
        <p:origin x="-1136" y="1864"/>
      </p:cViewPr>
      <p:guideLst>
        <p:guide orient="horz" pos="2909"/>
        <p:guide pos="2189"/>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Master" Target="slideMasters/slideMaster2.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viewProps" Target="viewProps.xml"/><Relationship Id="rId5" Type="http://schemas.openxmlformats.org/officeDocument/2006/relationships/customXml" Target="../customXml/item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8-10-02T17:15:17.539" idx="3">
    <p:pos x="3918" y="844"/>
    <p:text>We may have an existing graphic, otherwise google search on the topic reveals lots of ideas.
</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492" tIns="46246" rIns="92492" bIns="46246" numCol="1" anchor="t" anchorCtr="0" compatLnSpc="1">
            <a:prstTxWarp prst="textNoShape">
              <a:avLst/>
            </a:prstTxWarp>
          </a:bodyPr>
          <a:lstStyle>
            <a:lvl1pPr>
              <a:defRPr sz="1200">
                <a:latin typeface="Times" charset="0"/>
                <a:ea typeface="Geneva" charset="0"/>
                <a:cs typeface="+mn-cs"/>
              </a:defRPr>
            </a:lvl1pPr>
          </a:lstStyle>
          <a:p>
            <a:pPr>
              <a:defRPr/>
            </a:pPr>
            <a:endParaRPr lang="en-US" dirty="0"/>
          </a:p>
        </p:txBody>
      </p:sp>
      <p:sp>
        <p:nvSpPr>
          <p:cNvPr id="32771" name="Rectangle 3"/>
          <p:cNvSpPr>
            <a:spLocks noGrp="1" noChangeArrowheads="1"/>
          </p:cNvSpPr>
          <p:nvPr>
            <p:ph type="dt" sz="quarter" idx="1"/>
          </p:nvPr>
        </p:nvSpPr>
        <p:spPr bwMode="auto">
          <a:xfrm>
            <a:off x="393700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492" tIns="46246" rIns="92492" bIns="46246" numCol="1" anchor="t" anchorCtr="0" compatLnSpc="1">
            <a:prstTxWarp prst="textNoShape">
              <a:avLst/>
            </a:prstTxWarp>
          </a:bodyPr>
          <a:lstStyle>
            <a:lvl1pPr algn="r">
              <a:defRPr sz="1200">
                <a:latin typeface="Times" charset="0"/>
                <a:ea typeface="Geneva" charset="0"/>
                <a:cs typeface="+mn-cs"/>
              </a:defRPr>
            </a:lvl1pPr>
          </a:lstStyle>
          <a:p>
            <a:pPr>
              <a:defRPr/>
            </a:pPr>
            <a:endParaRPr lang="en-US" dirty="0"/>
          </a:p>
        </p:txBody>
      </p:sp>
      <p:sp>
        <p:nvSpPr>
          <p:cNvPr id="32772" name="Rectangle 4"/>
          <p:cNvSpPr>
            <a:spLocks noGrp="1" noChangeArrowheads="1"/>
          </p:cNvSpPr>
          <p:nvPr>
            <p:ph type="ftr" sz="quarter" idx="2"/>
          </p:nvPr>
        </p:nvSpPr>
        <p:spPr bwMode="auto">
          <a:xfrm>
            <a:off x="0" y="8772525"/>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492" tIns="46246" rIns="92492" bIns="46246" numCol="1" anchor="b" anchorCtr="0" compatLnSpc="1">
            <a:prstTxWarp prst="textNoShape">
              <a:avLst/>
            </a:prstTxWarp>
          </a:bodyPr>
          <a:lstStyle>
            <a:lvl1pPr>
              <a:defRPr sz="1200">
                <a:latin typeface="Times" charset="0"/>
                <a:ea typeface="Geneva" charset="0"/>
                <a:cs typeface="+mn-cs"/>
              </a:defRPr>
            </a:lvl1pPr>
          </a:lstStyle>
          <a:p>
            <a:pPr>
              <a:defRPr/>
            </a:pPr>
            <a:endParaRPr lang="en-US" dirty="0"/>
          </a:p>
        </p:txBody>
      </p:sp>
      <p:sp>
        <p:nvSpPr>
          <p:cNvPr id="32773" name="Rectangle 5"/>
          <p:cNvSpPr>
            <a:spLocks noGrp="1" noChangeArrowheads="1"/>
          </p:cNvSpPr>
          <p:nvPr>
            <p:ph type="sldNum" sz="quarter" idx="3"/>
          </p:nvPr>
        </p:nvSpPr>
        <p:spPr bwMode="auto">
          <a:xfrm>
            <a:off x="3937000" y="8772525"/>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492" tIns="46246" rIns="92492" bIns="46246" numCol="1" anchor="b" anchorCtr="0" compatLnSpc="1">
            <a:prstTxWarp prst="textNoShape">
              <a:avLst/>
            </a:prstTxWarp>
          </a:bodyPr>
          <a:lstStyle>
            <a:lvl1pPr algn="r">
              <a:defRPr sz="1200" smtClean="0"/>
            </a:lvl1pPr>
          </a:lstStyle>
          <a:p>
            <a:pPr>
              <a:defRPr/>
            </a:pPr>
            <a:fld id="{506DE0DC-4361-45FF-A16D-18434E563A66}" type="slidenum">
              <a:rPr lang="en-US"/>
              <a:pPr>
                <a:defRPr/>
              </a:pPr>
              <a:t>‹#›</a:t>
            </a:fld>
            <a:endParaRPr lang="en-US" dirty="0"/>
          </a:p>
        </p:txBody>
      </p:sp>
    </p:spTree>
    <p:extLst>
      <p:ext uri="{BB962C8B-B14F-4D97-AF65-F5344CB8AC3E}">
        <p14:creationId xmlns:p14="http://schemas.microsoft.com/office/powerpoint/2010/main" val="809407922"/>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492" tIns="46246" rIns="92492" bIns="46246" numCol="1" anchor="t" anchorCtr="0" compatLnSpc="1">
            <a:prstTxWarp prst="textNoShape">
              <a:avLst/>
            </a:prstTxWarp>
          </a:bodyPr>
          <a:lstStyle>
            <a:lvl1pPr>
              <a:defRPr sz="1200">
                <a:latin typeface="Times" charset="0"/>
                <a:ea typeface="Geneva" charset="0"/>
                <a:cs typeface="+mn-cs"/>
              </a:defRPr>
            </a:lvl1pPr>
          </a:lstStyle>
          <a:p>
            <a:pPr>
              <a:defRPr/>
            </a:pPr>
            <a:endParaRPr lang="en-US" dirty="0"/>
          </a:p>
        </p:txBody>
      </p:sp>
      <p:sp>
        <p:nvSpPr>
          <p:cNvPr id="15363" name="Rectangle 3"/>
          <p:cNvSpPr>
            <a:spLocks noGrp="1" noChangeArrowheads="1"/>
          </p:cNvSpPr>
          <p:nvPr>
            <p:ph type="dt" idx="1"/>
          </p:nvPr>
        </p:nvSpPr>
        <p:spPr bwMode="auto">
          <a:xfrm>
            <a:off x="393700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492" tIns="46246" rIns="92492" bIns="46246" numCol="1" anchor="t" anchorCtr="0" compatLnSpc="1">
            <a:prstTxWarp prst="textNoShape">
              <a:avLst/>
            </a:prstTxWarp>
          </a:bodyPr>
          <a:lstStyle>
            <a:lvl1pPr algn="r">
              <a:defRPr sz="1200">
                <a:latin typeface="Times" charset="0"/>
                <a:ea typeface="Geneva" charset="0"/>
                <a:cs typeface="+mn-cs"/>
              </a:defRPr>
            </a:lvl1pPr>
          </a:lstStyle>
          <a:p>
            <a:pPr>
              <a:defRPr/>
            </a:pPr>
            <a:endParaRPr lang="en-US" dirty="0"/>
          </a:p>
        </p:txBody>
      </p:sp>
      <p:sp>
        <p:nvSpPr>
          <p:cNvPr id="15364" name="Rectangle 4"/>
          <p:cNvSpPr>
            <a:spLocks noGrp="1" noRot="1" noChangeAspect="1" noChangeArrowheads="1" noTextEdit="1"/>
          </p:cNvSpPr>
          <p:nvPr>
            <p:ph type="sldImg" idx="2"/>
          </p:nvPr>
        </p:nvSpPr>
        <p:spPr bwMode="auto">
          <a:xfrm>
            <a:off x="396875" y="692150"/>
            <a:ext cx="6156325" cy="34639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695325" y="4387850"/>
            <a:ext cx="5559425"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492" tIns="46246" rIns="92492" bIns="4624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366" name="Rectangle 6"/>
          <p:cNvSpPr>
            <a:spLocks noGrp="1" noChangeArrowheads="1"/>
          </p:cNvSpPr>
          <p:nvPr>
            <p:ph type="ftr" sz="quarter" idx="4"/>
          </p:nvPr>
        </p:nvSpPr>
        <p:spPr bwMode="auto">
          <a:xfrm>
            <a:off x="0" y="8772525"/>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492" tIns="46246" rIns="92492" bIns="46246" numCol="1" anchor="b" anchorCtr="0" compatLnSpc="1">
            <a:prstTxWarp prst="textNoShape">
              <a:avLst/>
            </a:prstTxWarp>
          </a:bodyPr>
          <a:lstStyle>
            <a:lvl1pPr>
              <a:defRPr sz="1200">
                <a:latin typeface="Times" charset="0"/>
                <a:ea typeface="Geneva" charset="0"/>
                <a:cs typeface="+mn-cs"/>
              </a:defRPr>
            </a:lvl1pPr>
          </a:lstStyle>
          <a:p>
            <a:pPr>
              <a:defRPr/>
            </a:pPr>
            <a:endParaRPr lang="en-US" dirty="0"/>
          </a:p>
        </p:txBody>
      </p:sp>
      <p:sp>
        <p:nvSpPr>
          <p:cNvPr id="15367" name="Rectangle 7"/>
          <p:cNvSpPr>
            <a:spLocks noGrp="1" noChangeArrowheads="1"/>
          </p:cNvSpPr>
          <p:nvPr>
            <p:ph type="sldNum" sz="quarter" idx="5"/>
          </p:nvPr>
        </p:nvSpPr>
        <p:spPr bwMode="auto">
          <a:xfrm>
            <a:off x="3937000" y="8772525"/>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2492" tIns="46246" rIns="92492" bIns="46246" numCol="1" anchor="b" anchorCtr="0" compatLnSpc="1">
            <a:prstTxWarp prst="textNoShape">
              <a:avLst/>
            </a:prstTxWarp>
          </a:bodyPr>
          <a:lstStyle>
            <a:lvl1pPr algn="r">
              <a:defRPr sz="1200" smtClean="0"/>
            </a:lvl1pPr>
          </a:lstStyle>
          <a:p>
            <a:pPr>
              <a:defRPr/>
            </a:pPr>
            <a:fld id="{49C97B77-3B18-4840-8A0C-786574E74D3B}" type="slidenum">
              <a:rPr lang="en-US"/>
              <a:pPr>
                <a:defRPr/>
              </a:pPr>
              <a:t>‹#›</a:t>
            </a:fld>
            <a:endParaRPr lang="en-US" dirty="0"/>
          </a:p>
        </p:txBody>
      </p:sp>
    </p:spTree>
    <p:extLst>
      <p:ext uri="{BB962C8B-B14F-4D97-AF65-F5344CB8AC3E}">
        <p14:creationId xmlns:p14="http://schemas.microsoft.com/office/powerpoint/2010/main" val="419967161"/>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Times" charset="0"/>
        <a:ea typeface="Geneva" charset="0"/>
        <a:cs typeface="Geneva" charset="0"/>
      </a:defRPr>
    </a:lvl1pPr>
    <a:lvl2pPr marL="457200" algn="l" rtl="0" eaLnBrk="0" fontAlgn="base" hangingPunct="0">
      <a:spcBef>
        <a:spcPct val="30000"/>
      </a:spcBef>
      <a:spcAft>
        <a:spcPct val="0"/>
      </a:spcAft>
      <a:defRPr sz="1200" kern="1200">
        <a:solidFill>
          <a:schemeClr val="tx1"/>
        </a:solidFill>
        <a:latin typeface="Times" charset="0"/>
        <a:ea typeface="Geneva" charset="0"/>
        <a:cs typeface="+mn-cs"/>
      </a:defRPr>
    </a:lvl2pPr>
    <a:lvl3pPr marL="914400" algn="l" rtl="0" eaLnBrk="0" fontAlgn="base" hangingPunct="0">
      <a:spcBef>
        <a:spcPct val="30000"/>
      </a:spcBef>
      <a:spcAft>
        <a:spcPct val="0"/>
      </a:spcAft>
      <a:defRPr sz="1200" kern="1200">
        <a:solidFill>
          <a:schemeClr val="tx1"/>
        </a:solidFill>
        <a:latin typeface="Times" charset="0"/>
        <a:ea typeface="Geneva" charset="0"/>
        <a:cs typeface="+mn-cs"/>
      </a:defRPr>
    </a:lvl3pPr>
    <a:lvl4pPr marL="1371600" algn="l" rtl="0" eaLnBrk="0" fontAlgn="base" hangingPunct="0">
      <a:spcBef>
        <a:spcPct val="30000"/>
      </a:spcBef>
      <a:spcAft>
        <a:spcPct val="0"/>
      </a:spcAft>
      <a:defRPr sz="1200" kern="1200">
        <a:solidFill>
          <a:schemeClr val="tx1"/>
        </a:solidFill>
        <a:latin typeface="Times" charset="0"/>
        <a:ea typeface="Geneva" charset="0"/>
        <a:cs typeface="+mn-cs"/>
      </a:defRPr>
    </a:lvl4pPr>
    <a:lvl5pPr marL="1828800" algn="l" rtl="0" eaLnBrk="0" fontAlgn="base" hangingPunct="0">
      <a:spcBef>
        <a:spcPct val="30000"/>
      </a:spcBef>
      <a:spcAft>
        <a:spcPct val="0"/>
      </a:spcAft>
      <a:defRPr sz="1200" kern="1200">
        <a:solidFill>
          <a:schemeClr val="tx1"/>
        </a:solidFill>
        <a:latin typeface="Times" charset="0"/>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youtu.be/nHkZXwjIQKQ"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05793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TRANSITIONING</a:t>
            </a:r>
            <a:r>
              <a:rPr lang="en-US" b="1" baseline="0" dirty="0" smtClean="0"/>
              <a:t> TO STATIC ELECTRICITY </a:t>
            </a:r>
            <a:r>
              <a:rPr lang="en-US" b="1" dirty="0" smtClean="0"/>
              <a:t>(8</a:t>
            </a:r>
            <a:r>
              <a:rPr lang="en-US" b="1" baseline="0" dirty="0" smtClean="0"/>
              <a:t> of 8 slides: 3 </a:t>
            </a:r>
            <a:r>
              <a:rPr lang="mr-IN" b="1" baseline="0" dirty="0" smtClean="0"/>
              <a:t>–</a:t>
            </a:r>
            <a:r>
              <a:rPr lang="en-US" b="1" baseline="0" dirty="0" smtClean="0"/>
              <a:t> 5 minutes for this slide)</a:t>
            </a:r>
            <a:endParaRPr lang="en-US" b="1" dirty="0" smtClean="0"/>
          </a:p>
          <a:p>
            <a:endParaRPr lang="en-US" b="1" dirty="0" smtClean="0"/>
          </a:p>
          <a:p>
            <a:r>
              <a:rPr lang="en-US" b="1" dirty="0" smtClean="0"/>
              <a:t>CORRECT ANSWER IS TRUE. </a:t>
            </a:r>
          </a:p>
          <a:p>
            <a:r>
              <a:rPr lang="en-US" b="0" dirty="0" smtClean="0"/>
              <a:t>[The</a:t>
            </a:r>
            <a:r>
              <a:rPr lang="en-US" b="0" baseline="0" dirty="0" smtClean="0"/>
              <a:t> next slide provides more information on static electricity.] A bolt of lightning is a form of static electricity. It shares qualities with the phenomena that causes hair to stick to a balloon. Electrons leap from one object to another — sometimes within the same cloud, sometimes between two clouds and sometimes between a cloud and the ground (a lightning strike).</a:t>
            </a:r>
          </a:p>
          <a:p>
            <a:endParaRPr lang="en-US" b="0" baseline="0" dirty="0" smtClean="0"/>
          </a:p>
          <a:p>
            <a:pPr marL="228600" indent="-228600">
              <a:buFont typeface="+mj-lt"/>
              <a:buAutoNum type="arabicPeriod"/>
            </a:pPr>
            <a:r>
              <a:rPr lang="en-US" b="0" baseline="0" dirty="0" smtClean="0"/>
              <a:t>You can let students know that this is the last question. Before asking students to indicate their answers, pass out inflated balloons or balloons for students to inflate quickly and tie off. </a:t>
            </a:r>
          </a:p>
          <a:p>
            <a:pPr marL="228600" indent="-228600">
              <a:buFont typeface="+mj-lt"/>
              <a:buAutoNum type="arabicPeriod"/>
            </a:pPr>
            <a:endParaRPr lang="en-US" b="0" baseline="0" dirty="0" smtClean="0"/>
          </a:p>
          <a:p>
            <a:pPr marL="228600" indent="-228600">
              <a:buFont typeface="+mj-lt"/>
              <a:buAutoNum type="arabicPeriod"/>
            </a:pPr>
            <a:r>
              <a:rPr lang="en-US" b="0" baseline="0" dirty="0" smtClean="0"/>
              <a:t>While you distribute the balloons, have a student or two try to provide a working definition of “static electricity” — a concept you may have previously explored in the quiz.</a:t>
            </a:r>
          </a:p>
          <a:p>
            <a:pPr marL="228600" indent="-228600">
              <a:buFont typeface="+mj-lt"/>
              <a:buAutoNum type="arabicPeriod"/>
            </a:pPr>
            <a:endParaRPr lang="en-US" b="0" baseline="0" dirty="0" smtClean="0"/>
          </a:p>
          <a:p>
            <a:pPr marL="228600" indent="-228600">
              <a:buFont typeface="+mj-lt"/>
              <a:buAutoNum type="arabicPeriod"/>
            </a:pPr>
            <a:r>
              <a:rPr lang="en-US" b="0" baseline="0" dirty="0" smtClean="0"/>
              <a:t>Have students in pairs, small groups (depending on the number of balloons), create friction between two balloons and someone’s hair and then slowly lift the balloons away from the head to create the effect shown in the image. You can have them take turns or simply do it one time. If they take turns, encourage them to experiment with the amount of time they create friction, how quickly they rub the baloons, etc., to see if it changes the perceived amount of static electricity. </a:t>
            </a:r>
          </a:p>
          <a:p>
            <a:pPr marL="228600" indent="-228600">
              <a:buFont typeface="+mj-lt"/>
              <a:buAutoNum type="arabicPeriod"/>
            </a:pPr>
            <a:endParaRPr lang="en-US" b="0" baseline="0" dirty="0" smtClean="0"/>
          </a:p>
          <a:p>
            <a:pPr marL="228600" indent="-228600">
              <a:buFont typeface="+mj-lt"/>
              <a:buAutoNum type="arabicPeriod"/>
            </a:pPr>
            <a:r>
              <a:rPr lang="en-US" b="0" baseline="0" dirty="0" smtClean="0"/>
              <a:t>Reveal the answer, acknowledging that a majority were correct or mistaken that lightning is related to a balloon causing hair to stick up! Then share that you will learn more about static electricity as a way to better understand electricity.  </a:t>
            </a:r>
          </a:p>
          <a:p>
            <a:endParaRPr lang="en-US" b="0" baseline="0" dirty="0" smtClean="0"/>
          </a:p>
          <a:p>
            <a:endParaRPr lang="en-US" dirty="0"/>
          </a:p>
        </p:txBody>
      </p:sp>
    </p:spTree>
    <p:extLst>
      <p:ext uri="{BB962C8B-B14F-4D97-AF65-F5344CB8AC3E}">
        <p14:creationId xmlns:p14="http://schemas.microsoft.com/office/powerpoint/2010/main" val="24664928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1" baseline="0" dirty="0"/>
              <a:t>Transition Into Next Activity (1 slide: 3 </a:t>
            </a:r>
            <a:r>
              <a:rPr lang="mr-IN" b="1" baseline="0" dirty="0"/>
              <a:t>–</a:t>
            </a:r>
            <a:r>
              <a:rPr lang="en-US" b="1" baseline="0" dirty="0"/>
              <a:t> 5 minutes)</a:t>
            </a:r>
          </a:p>
          <a:p>
            <a:pPr marL="0" indent="0">
              <a:buFont typeface="+mj-lt"/>
              <a:buNone/>
            </a:pPr>
            <a:endParaRPr lang="en-US" b="1" baseline="0" dirty="0"/>
          </a:p>
          <a:p>
            <a:pPr marL="0" indent="0">
              <a:buFont typeface="+mj-lt"/>
              <a:buNone/>
            </a:pPr>
            <a:r>
              <a:rPr lang="en-US" b="0" baseline="0" dirty="0"/>
              <a:t>This slide is a transition into the next area of focus. </a:t>
            </a:r>
            <a:endParaRPr lang="en-US" baseline="0" dirty="0"/>
          </a:p>
          <a:p>
            <a:pPr marL="0" indent="0">
              <a:buFont typeface="+mj-lt"/>
              <a:buNone/>
            </a:pPr>
            <a:endParaRPr lang="en-US" baseline="0" dirty="0"/>
          </a:p>
          <a:p>
            <a:pPr marL="228600" indent="-228600">
              <a:buFont typeface="+mj-lt"/>
              <a:buAutoNum type="arabicPeriod"/>
            </a:pPr>
            <a:r>
              <a:rPr lang="en-US" baseline="0" dirty="0"/>
              <a:t>  One at a time, have different students expand upon each bullet as a way to review the key points up until this point. </a:t>
            </a:r>
            <a:endParaRPr lang="en-US" dirty="0"/>
          </a:p>
        </p:txBody>
      </p:sp>
    </p:spTree>
    <p:extLst>
      <p:ext uri="{BB962C8B-B14F-4D97-AF65-F5344CB8AC3E}">
        <p14:creationId xmlns:p14="http://schemas.microsoft.com/office/powerpoint/2010/main" val="38061582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1" dirty="0"/>
              <a:t>Delving</a:t>
            </a:r>
            <a:r>
              <a:rPr lang="en-US" b="1" baseline="0" dirty="0"/>
              <a:t> Into Static Electricity (1 of 3 slides: 3 </a:t>
            </a:r>
            <a:r>
              <a:rPr lang="mr-IN" b="1" baseline="0" dirty="0"/>
              <a:t>–</a:t>
            </a:r>
            <a:r>
              <a:rPr lang="en-US" b="1" baseline="0" dirty="0"/>
              <a:t> 4 minutes)</a:t>
            </a:r>
            <a:endParaRPr lang="en-US" b="1" dirty="0"/>
          </a:p>
          <a:p>
            <a:pPr marL="228600" indent="-228600">
              <a:buFont typeface="+mj-lt"/>
              <a:buAutoNum type="arabicPeriod"/>
            </a:pPr>
            <a:r>
              <a:rPr lang="en-US" dirty="0"/>
              <a:t>Ask students to try to explain what happens with static electricity</a:t>
            </a:r>
            <a:r>
              <a:rPr lang="en-US" baseline="0" dirty="0"/>
              <a:t> b</a:t>
            </a:r>
            <a:r>
              <a:rPr lang="en-US" dirty="0"/>
              <a:t>ased</a:t>
            </a:r>
            <a:r>
              <a:rPr lang="en-US" baseline="0" dirty="0"/>
              <a:t> on the definitions on the slide. Prompt them to think about experiences where they actually feel a shock from static </a:t>
            </a:r>
            <a:r>
              <a:rPr lang="en-US" dirty="0"/>
              <a:t>electricity</a:t>
            </a:r>
            <a:r>
              <a:rPr lang="en-US" baseline="0" dirty="0"/>
              <a:t> — often when it’s cold, they might rub their feet on a carpet and then touch someone or something. You’re looking for something along the lines of friction creates a “charge” when electrons move from one object to another — when there are many electrons that move from one to another it creates a </a:t>
            </a:r>
            <a:r>
              <a:rPr lang="en-US" baseline="0" dirty="0" smtClean="0"/>
              <a:t>spark </a:t>
            </a:r>
            <a:r>
              <a:rPr lang="en-US" baseline="0" dirty="0"/>
              <a:t>or a </a:t>
            </a:r>
            <a:r>
              <a:rPr lang="en-US" baseline="0" dirty="0" smtClean="0"/>
              <a:t>shock </a:t>
            </a:r>
            <a:r>
              <a:rPr lang="en-US" baseline="0" dirty="0"/>
              <a:t>or a lightning bolt. They may even know that a positively charged object is attracted to a negatively/neutrally charged object (and vice versa). The balloon is negatively charged (more electrons than protons</a:t>
            </a:r>
            <a:r>
              <a:rPr lang="en-US" baseline="0" dirty="0" smtClean="0"/>
              <a:t>), </a:t>
            </a:r>
            <a:r>
              <a:rPr lang="en-US" baseline="0" dirty="0"/>
              <a:t>and the hair is positively charged (more protons than electrons). </a:t>
            </a:r>
          </a:p>
          <a:p>
            <a:pPr marL="228600" indent="-228600">
              <a:buFont typeface="+mj-lt"/>
              <a:buAutoNum type="arabicPeriod"/>
            </a:pPr>
            <a:endParaRPr lang="en-US" baseline="0" dirty="0"/>
          </a:p>
          <a:p>
            <a:pPr marL="228600" indent="-228600">
              <a:buFont typeface="+mj-lt"/>
              <a:buAutoNum type="arabicPeriod"/>
            </a:pPr>
            <a:r>
              <a:rPr lang="en-US" baseline="0" dirty="0"/>
              <a:t>When they have provided an explanation that is close (or when they demonstrate that they really don’t know), advance to the next slide. </a:t>
            </a:r>
            <a:endParaRPr lang="en-US" dirty="0"/>
          </a:p>
        </p:txBody>
      </p:sp>
    </p:spTree>
    <p:extLst>
      <p:ext uri="{BB962C8B-B14F-4D97-AF65-F5344CB8AC3E}">
        <p14:creationId xmlns:p14="http://schemas.microsoft.com/office/powerpoint/2010/main" val="3806158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1" baseline="0" dirty="0"/>
              <a:t>Electron Movement (2 of 3 slides: 2 </a:t>
            </a:r>
            <a:r>
              <a:rPr lang="mr-IN" b="1" baseline="0" dirty="0"/>
              <a:t>–</a:t>
            </a:r>
            <a:r>
              <a:rPr lang="en-US" b="1" baseline="0" dirty="0"/>
              <a:t> 3 minutes)</a:t>
            </a:r>
          </a:p>
          <a:p>
            <a:pPr marL="228600" indent="-228600">
              <a:buFont typeface="+mj-lt"/>
              <a:buAutoNum type="arabicPeriod"/>
            </a:pPr>
            <a:endParaRPr lang="en-US" baseline="0" dirty="0"/>
          </a:p>
          <a:p>
            <a:pPr marL="228600" indent="-228600">
              <a:buFont typeface="+mj-lt"/>
              <a:buAutoNum type="arabicPeriod"/>
            </a:pPr>
            <a:r>
              <a:rPr lang="en-US" baseline="0" dirty="0"/>
              <a:t>Reinforce that electrons jump when two objects rub together (friction). </a:t>
            </a:r>
          </a:p>
          <a:p>
            <a:pPr marL="228600" indent="-228600">
              <a:buFont typeface="+mj-lt"/>
              <a:buAutoNum type="arabicPeriod"/>
            </a:pPr>
            <a:endParaRPr lang="en-US" baseline="0" dirty="0"/>
          </a:p>
          <a:p>
            <a:pPr marL="228600" indent="-228600">
              <a:buFont typeface="+mj-lt"/>
              <a:buAutoNum type="arabicPeriod"/>
            </a:pPr>
            <a:r>
              <a:rPr lang="en-US" baseline="0" dirty="0" smtClean="0"/>
              <a:t>Also reinforce that </a:t>
            </a:r>
            <a:r>
              <a:rPr lang="en-US" baseline="0" dirty="0"/>
              <a:t>the number of electrons in an atom relative to its protons determines if it’s positive (more protons), negative (more electrons) or neutral (same numbers of each). </a:t>
            </a:r>
          </a:p>
          <a:p>
            <a:pPr marL="228600" indent="-228600">
              <a:buFont typeface="+mj-lt"/>
              <a:buAutoNum type="arabicPeriod"/>
            </a:pPr>
            <a:endParaRPr lang="en-US" baseline="0" dirty="0"/>
          </a:p>
          <a:p>
            <a:pPr marL="228600" indent="-228600">
              <a:buFont typeface="+mj-lt"/>
              <a:buAutoNum type="arabicPeriod"/>
            </a:pPr>
            <a:r>
              <a:rPr lang="en-US" baseline="0" dirty="0"/>
              <a:t>That “opposites” attract. Positive-to-positive or negative-to-negative are the only situations where they don’t attract. Balloon is negative, and hair is positive.  </a:t>
            </a:r>
            <a:endParaRPr lang="en-US" dirty="0"/>
          </a:p>
        </p:txBody>
      </p:sp>
    </p:spTree>
    <p:extLst>
      <p:ext uri="{BB962C8B-B14F-4D97-AF65-F5344CB8AC3E}">
        <p14:creationId xmlns:p14="http://schemas.microsoft.com/office/powerpoint/2010/main" val="38061582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1" baseline="0" dirty="0"/>
              <a:t>Static Shock Sequence (3 of 3 slides: 2 </a:t>
            </a:r>
            <a:r>
              <a:rPr lang="mr-IN" b="1" baseline="0" dirty="0"/>
              <a:t>–</a:t>
            </a:r>
            <a:r>
              <a:rPr lang="en-US" b="1" baseline="0" dirty="0"/>
              <a:t> 4 minutes)</a:t>
            </a:r>
          </a:p>
          <a:p>
            <a:pPr marL="0" indent="0">
              <a:buFont typeface="+mj-lt"/>
              <a:buNone/>
            </a:pPr>
            <a:endParaRPr lang="en-US" b="1" baseline="0" dirty="0"/>
          </a:p>
          <a:p>
            <a:pPr marL="0" indent="0">
              <a:buFont typeface="+mj-lt"/>
              <a:buNone/>
            </a:pPr>
            <a:r>
              <a:rPr lang="en-US" b="1" baseline="0" dirty="0"/>
              <a:t>Correct order is: 4, 1, 3, 2.</a:t>
            </a:r>
          </a:p>
          <a:p>
            <a:pPr marL="0" indent="0">
              <a:buFont typeface="+mj-lt"/>
              <a:buNone/>
            </a:pPr>
            <a:endParaRPr lang="en-US" baseline="0" dirty="0"/>
          </a:p>
          <a:p>
            <a:pPr marL="228600" indent="-228600">
              <a:buFont typeface="+mj-lt"/>
              <a:buAutoNum type="arabicPeriod"/>
            </a:pPr>
            <a:r>
              <a:rPr lang="en-US" baseline="0" dirty="0"/>
              <a:t>Ask students to determine the correct sequence of events that results in a shock. (It should not be very difficult, but it should be a way to keep them more engaged and to help them process the sequence</a:t>
            </a:r>
            <a:r>
              <a:rPr lang="en-US" baseline="0" dirty="0" smtClean="0"/>
              <a:t>.)  </a:t>
            </a:r>
            <a:endParaRPr lang="en-US" dirty="0"/>
          </a:p>
        </p:txBody>
      </p:sp>
    </p:spTree>
    <p:extLst>
      <p:ext uri="{BB962C8B-B14F-4D97-AF65-F5344CB8AC3E}">
        <p14:creationId xmlns:p14="http://schemas.microsoft.com/office/powerpoint/2010/main" val="3806158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1" baseline="0" dirty="0"/>
              <a:t>Transition Into Next Activity (1 slide: 2 </a:t>
            </a:r>
            <a:r>
              <a:rPr lang="mr-IN" b="1" baseline="0" dirty="0"/>
              <a:t>–</a:t>
            </a:r>
            <a:r>
              <a:rPr lang="en-US" b="1" baseline="0" dirty="0"/>
              <a:t> 4 minutes) </a:t>
            </a:r>
          </a:p>
          <a:p>
            <a:pPr marL="0" indent="0">
              <a:buFont typeface="+mj-lt"/>
              <a:buNone/>
            </a:pPr>
            <a:endParaRPr lang="en-US" b="1" baseline="0" dirty="0"/>
          </a:p>
          <a:p>
            <a:pPr marL="0" indent="0">
              <a:buFont typeface="+mj-lt"/>
              <a:buNone/>
            </a:pPr>
            <a:r>
              <a:rPr lang="en-US" b="0" baseline="0" dirty="0"/>
              <a:t>This slide is a transition into the next area of focus. </a:t>
            </a:r>
            <a:endParaRPr lang="en-US" baseline="0" dirty="0"/>
          </a:p>
          <a:p>
            <a:pPr marL="0" indent="0">
              <a:buFont typeface="+mj-lt"/>
              <a:buNone/>
            </a:pPr>
            <a:endParaRPr lang="en-US" baseline="0" dirty="0"/>
          </a:p>
          <a:p>
            <a:pPr marL="228600" indent="-228600">
              <a:buFont typeface="+mj-lt"/>
              <a:buAutoNum type="arabicPeriod"/>
            </a:pPr>
            <a:r>
              <a:rPr lang="en-US" baseline="0" dirty="0"/>
              <a:t>  One at a time, have different students expand upon each bullet as a way to review the key points up until this point. </a:t>
            </a:r>
            <a:endParaRPr lang="en-US" dirty="0"/>
          </a:p>
        </p:txBody>
      </p:sp>
    </p:spTree>
    <p:extLst>
      <p:ext uri="{BB962C8B-B14F-4D97-AF65-F5344CB8AC3E}">
        <p14:creationId xmlns:p14="http://schemas.microsoft.com/office/powerpoint/2010/main" val="38061582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1" dirty="0"/>
              <a:t>Defining</a:t>
            </a:r>
            <a:r>
              <a:rPr lang="en-US" b="1" baseline="0" dirty="0"/>
              <a:t> Electric Current (1 slide: 5 </a:t>
            </a:r>
            <a:r>
              <a:rPr lang="mr-IN" b="1" baseline="0" dirty="0"/>
              <a:t>–</a:t>
            </a:r>
            <a:r>
              <a:rPr lang="en-US" b="1" baseline="0" dirty="0"/>
              <a:t> 8 minutes)</a:t>
            </a:r>
            <a:endParaRPr lang="en-US" b="1" dirty="0"/>
          </a:p>
          <a:p>
            <a:pPr marL="228600" indent="-228600">
              <a:buFont typeface="+mj-lt"/>
              <a:buAutoNum type="arabicPeriod"/>
            </a:pPr>
            <a:endParaRPr lang="en-US" dirty="0"/>
          </a:p>
          <a:p>
            <a:pPr marL="228600" indent="-228600">
              <a:buFont typeface="+mj-lt"/>
              <a:buAutoNum type="arabicPeriod"/>
            </a:pPr>
            <a:r>
              <a:rPr lang="en-US" dirty="0"/>
              <a:t>Before</a:t>
            </a:r>
            <a:r>
              <a:rPr lang="en-US" baseline="0" dirty="0"/>
              <a:t> showing the definition of “electric current,” ask students how the electricity we use every day differs from the static electricity from the balloon. (They may not have any idea, </a:t>
            </a:r>
            <a:r>
              <a:rPr lang="en-US" baseline="0" dirty="0" smtClean="0"/>
              <a:t>or </a:t>
            </a:r>
            <a:r>
              <a:rPr lang="en-US" baseline="0" dirty="0"/>
              <a:t>they may already know a lot.) Use their explanations as frames of reference — e.g., they may focus on how it’s used differently, how it’s </a:t>
            </a:r>
            <a:r>
              <a:rPr lang="en-US" baseline="0" dirty="0" smtClean="0"/>
              <a:t>produced </a:t>
            </a:r>
            <a:r>
              <a:rPr lang="en-US" baseline="0" dirty="0"/>
              <a:t>and/or how it’s controlled.</a:t>
            </a:r>
          </a:p>
          <a:p>
            <a:pPr marL="228600" indent="-228600">
              <a:buFont typeface="+mj-lt"/>
              <a:buAutoNum type="arabicPeriod"/>
            </a:pPr>
            <a:endParaRPr lang="en-US" baseline="0" dirty="0"/>
          </a:p>
          <a:p>
            <a:pPr marL="228600" indent="-228600">
              <a:buFont typeface="+mj-lt"/>
              <a:buAutoNum type="arabicPeriod"/>
            </a:pPr>
            <a:r>
              <a:rPr lang="en-US" baseline="0" dirty="0"/>
              <a:t>Show the </a:t>
            </a:r>
            <a:r>
              <a:rPr lang="en-US" baseline="0" dirty="0" smtClean="0"/>
              <a:t>definition: https://www.youtube.com/watch?v=tvWeHtqFId8</a:t>
            </a:r>
            <a:endParaRPr lang="en-US" baseline="0" dirty="0"/>
          </a:p>
          <a:p>
            <a:pPr marL="228600" indent="-228600">
              <a:buFont typeface="+mj-lt"/>
              <a:buAutoNum type="arabicPeriod"/>
            </a:pPr>
            <a:endParaRPr lang="en-US" baseline="0" dirty="0"/>
          </a:p>
          <a:p>
            <a:pPr marL="228600" indent="-228600">
              <a:buFont typeface="+mj-lt"/>
              <a:buAutoNum type="arabicPeriod"/>
            </a:pPr>
            <a:r>
              <a:rPr lang="en-US" baseline="0" dirty="0"/>
              <a:t>Ask a few students to share something that they learned from the definition.</a:t>
            </a:r>
          </a:p>
          <a:p>
            <a:pPr marL="228600" indent="-228600">
              <a:buFont typeface="+mj-lt"/>
              <a:buAutoNum type="arabicPeriod"/>
            </a:pPr>
            <a:endParaRPr lang="en-US" baseline="0" dirty="0"/>
          </a:p>
          <a:p>
            <a:pPr marL="228600" indent="-228600">
              <a:buFont typeface="+mj-lt"/>
              <a:buAutoNum type="arabicPeriod"/>
            </a:pPr>
            <a:r>
              <a:rPr lang="en-US" baseline="0" dirty="0"/>
              <a:t>Watch the definition again.</a:t>
            </a:r>
          </a:p>
          <a:p>
            <a:pPr marL="228600" indent="-228600">
              <a:buFont typeface="+mj-lt"/>
              <a:buAutoNum type="arabicPeriod"/>
            </a:pPr>
            <a:endParaRPr lang="en-US" baseline="0" dirty="0"/>
          </a:p>
          <a:p>
            <a:pPr marL="228600" indent="-228600">
              <a:buFont typeface="+mj-lt"/>
              <a:buAutoNum type="arabicPeriod"/>
            </a:pPr>
            <a:r>
              <a:rPr lang="en-US" baseline="0" dirty="0"/>
              <a:t>Ask students to write down at least two questions that they have about electric currents. Stay on this slide.</a:t>
            </a:r>
          </a:p>
          <a:p>
            <a:pPr marL="228600" indent="-228600">
              <a:buFont typeface="+mj-lt"/>
              <a:buAutoNum type="arabicPeriod"/>
            </a:pPr>
            <a:endParaRPr lang="en-US" baseline="0" dirty="0"/>
          </a:p>
          <a:p>
            <a:pPr marL="228600" indent="-228600">
              <a:buFont typeface="+mj-lt"/>
              <a:buAutoNum type="arabicPeriod"/>
            </a:pPr>
            <a:r>
              <a:rPr lang="en-US" baseline="0" dirty="0"/>
              <a:t>Have students share </a:t>
            </a:r>
            <a:r>
              <a:rPr lang="en-US" baseline="0" dirty="0" smtClean="0"/>
              <a:t>some </a:t>
            </a:r>
            <a:r>
              <a:rPr lang="en-US" baseline="0" dirty="0"/>
              <a:t>of their </a:t>
            </a:r>
            <a:r>
              <a:rPr lang="en-US" baseline="0" dirty="0" smtClean="0"/>
              <a:t>questions. </a:t>
            </a:r>
            <a:r>
              <a:rPr lang="en-US" baseline="0" dirty="0"/>
              <a:t>Facilitate that conversation so that there are no “dumb” questions, and probe a bit on why they are interested in some of the questions that they have identified. Let the amount of time you have and the level of participation dictate how many questions you have students share with the class.</a:t>
            </a:r>
            <a:endParaRPr lang="en-US" dirty="0"/>
          </a:p>
        </p:txBody>
      </p:sp>
    </p:spTree>
    <p:extLst>
      <p:ext uri="{BB962C8B-B14F-4D97-AF65-F5344CB8AC3E}">
        <p14:creationId xmlns:p14="http://schemas.microsoft.com/office/powerpoint/2010/main" val="38061582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1" dirty="0"/>
              <a:t>Electri</a:t>
            </a:r>
            <a:r>
              <a:rPr lang="en-US" b="1" baseline="0" dirty="0"/>
              <a:t>city Generation and Movement (1 slide: 4 </a:t>
            </a:r>
            <a:r>
              <a:rPr lang="mr-IN" b="1" baseline="0" dirty="0"/>
              <a:t>–</a:t>
            </a:r>
            <a:r>
              <a:rPr lang="en-US" b="1" baseline="0" dirty="0"/>
              <a:t> 6 minutes)</a:t>
            </a:r>
            <a:endParaRPr lang="en-US" b="1" dirty="0"/>
          </a:p>
          <a:p>
            <a:pPr marL="228600" indent="-228600">
              <a:buFont typeface="+mj-lt"/>
              <a:buAutoNum type="arabicPeriod"/>
            </a:pPr>
            <a:endParaRPr lang="en-US" dirty="0"/>
          </a:p>
          <a:p>
            <a:pPr marL="228600" indent="-228600">
              <a:buFont typeface="+mj-lt"/>
              <a:buAutoNum type="arabicPeriod"/>
            </a:pPr>
            <a:r>
              <a:rPr lang="en-US" dirty="0"/>
              <a:t>This illustration provides a visual reference for the process for getting electric</a:t>
            </a:r>
            <a:r>
              <a:rPr lang="en-US" baseline="0" dirty="0"/>
              <a:t> currents from the generation station to homes and businesses that use the electricity. With the help of the illustration, have a student or a few students describe the process of how electricity moves from the generation station to our homes. Encourage students to include the subatomic actions of electrons in their description</a:t>
            </a:r>
            <a:r>
              <a:rPr lang="en-US" baseline="0" dirty="0" smtClean="0"/>
              <a:t>.</a:t>
            </a:r>
          </a:p>
          <a:p>
            <a:pPr marL="228600" indent="-228600">
              <a:buFont typeface="+mj-lt"/>
              <a:buAutoNum type="arabicPeriod"/>
            </a:pPr>
            <a:r>
              <a:rPr lang="en-US" baseline="0" dirty="0" smtClean="0"/>
              <a:t>Note that wires aren’t just overhead: we also install them underground. Underground wires reduce power outages and keep neighborhoods prettier and safer. </a:t>
            </a:r>
            <a:endParaRPr lang="en-US" baseline="0" dirty="0"/>
          </a:p>
        </p:txBody>
      </p:sp>
    </p:spTree>
    <p:extLst>
      <p:ext uri="{BB962C8B-B14F-4D97-AF65-F5344CB8AC3E}">
        <p14:creationId xmlns:p14="http://schemas.microsoft.com/office/powerpoint/2010/main" val="38061582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1" dirty="0" smtClean="0"/>
              <a:t>The danger of a downed power line </a:t>
            </a:r>
            <a:r>
              <a:rPr lang="en-US" b="1" baseline="0" dirty="0" smtClean="0"/>
              <a:t>(1 slide: 2 minutes</a:t>
            </a:r>
            <a:r>
              <a:rPr lang="en-US" b="1" baseline="0" dirty="0"/>
              <a:t>)</a:t>
            </a:r>
            <a:endParaRPr lang="en-US" b="1" dirty="0"/>
          </a:p>
          <a:p>
            <a:pPr marL="228600" indent="-228600">
              <a:buFont typeface="+mj-lt"/>
              <a:buAutoNum type="arabicPeriod"/>
            </a:pPr>
            <a:endParaRPr lang="en-US" dirty="0"/>
          </a:p>
          <a:p>
            <a:pPr marL="685800" lvl="1" indent="-228600">
              <a:buFont typeface="+mj-lt"/>
              <a:buAutoNum type="arabicPeriod"/>
            </a:pPr>
            <a:r>
              <a:rPr lang="en-US" i="0" baseline="0" dirty="0" smtClean="0"/>
              <a:t>Storms and wind can damage power lines and cause them to fall. This is what we call a “downed line.” </a:t>
            </a:r>
          </a:p>
          <a:p>
            <a:pPr marL="685800" lvl="1" indent="-228600">
              <a:buFont typeface="+mj-lt"/>
              <a:buAutoNum type="arabicPeriod"/>
            </a:pPr>
            <a:r>
              <a:rPr lang="en-US" baseline="0" dirty="0" smtClean="0"/>
              <a:t>A downed line is extremely dangerous. When a line falls to the ground, electricity doesn’t stop flowing through it. Chances are good it is still energized, and it will also energize the objects around it. This includes cars, tree branches and anything else nearby. </a:t>
            </a:r>
          </a:p>
          <a:p>
            <a:pPr marL="685800" marR="0" lvl="1"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i="0" baseline="0" dirty="0" smtClean="0"/>
              <a:t>Never touch or go near downed lines – and in you’re in a car, don’t drive over one.  Stay back and call 911. </a:t>
            </a:r>
          </a:p>
          <a:p>
            <a:pPr marL="685800" marR="0" lvl="1"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i="0" baseline="0" dirty="0" smtClean="0"/>
              <a:t>If you have time, this longer video (5:21) does a great job illustrating what to do if you’re in a car and contact a power line: https://www.youtube.com/watch?v=fLVzvMTgGDY </a:t>
            </a:r>
          </a:p>
          <a:p>
            <a:pPr marL="685800" lvl="1" indent="-228600">
              <a:buFont typeface="+mj-lt"/>
              <a:buAutoNum type="arabicPeriod"/>
            </a:pPr>
            <a:endParaRPr lang="en-US" baseline="0" dirty="0"/>
          </a:p>
        </p:txBody>
      </p:sp>
    </p:spTree>
    <p:extLst>
      <p:ext uri="{BB962C8B-B14F-4D97-AF65-F5344CB8AC3E}">
        <p14:creationId xmlns:p14="http://schemas.microsoft.com/office/powerpoint/2010/main" val="3806158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1" dirty="0" smtClean="0"/>
              <a:t>What’s wrong with</a:t>
            </a:r>
            <a:r>
              <a:rPr lang="en-US" b="1" baseline="0" dirty="0" smtClean="0"/>
              <a:t> this situation? (1 of 3 slides: 5-10 minutes total)</a:t>
            </a:r>
            <a:endParaRPr lang="en-US" b="1" dirty="0"/>
          </a:p>
          <a:p>
            <a:pPr marL="228600" indent="-228600">
              <a:buFont typeface="+mj-lt"/>
              <a:buAutoNum type="arabicPeriod"/>
            </a:pPr>
            <a:endParaRPr lang="en-US" dirty="0"/>
          </a:p>
          <a:p>
            <a:pPr marL="228600" indent="-228600">
              <a:buFont typeface="+mj-lt"/>
              <a:buAutoNum type="arabicPeriod"/>
            </a:pPr>
            <a:r>
              <a:rPr lang="en-US" dirty="0" smtClean="0"/>
              <a:t>These</a:t>
            </a:r>
            <a:r>
              <a:rPr lang="en-US" baseline="0" dirty="0" smtClean="0"/>
              <a:t> slides conclude the electric safety section</a:t>
            </a:r>
            <a:r>
              <a:rPr lang="en-US" baseline="0" dirty="0"/>
              <a:t>. </a:t>
            </a:r>
            <a:r>
              <a:rPr lang="en-US" baseline="0" dirty="0" smtClean="0"/>
              <a:t>Now</a:t>
            </a:r>
            <a:r>
              <a:rPr lang="en-US" baseline="0" dirty="0"/>
              <a:t>, students should better understand </a:t>
            </a:r>
            <a:r>
              <a:rPr lang="en-US" i="1" baseline="0" dirty="0"/>
              <a:t>why</a:t>
            </a:r>
            <a:r>
              <a:rPr lang="en-US" i="0" baseline="0" dirty="0"/>
              <a:t> and </a:t>
            </a:r>
            <a:r>
              <a:rPr lang="en-US" i="1" baseline="0" dirty="0"/>
              <a:t>how</a:t>
            </a:r>
            <a:r>
              <a:rPr lang="en-US" i="0" baseline="0" dirty="0"/>
              <a:t> electricity can be dangerous. </a:t>
            </a:r>
            <a:endParaRPr lang="en-US" i="0" baseline="0" dirty="0" smtClean="0"/>
          </a:p>
          <a:p>
            <a:pPr marL="228600" indent="-228600">
              <a:buFont typeface="+mj-lt"/>
              <a:buAutoNum type="arabicPeriod"/>
            </a:pPr>
            <a:r>
              <a:rPr lang="en-US" i="0" baseline="0" dirty="0" smtClean="0"/>
              <a:t>With </a:t>
            </a:r>
            <a:r>
              <a:rPr lang="en-US" i="0" baseline="0" dirty="0"/>
              <a:t>the help of the images, have </a:t>
            </a:r>
            <a:r>
              <a:rPr lang="en-US" i="0" baseline="0" dirty="0" smtClean="0"/>
              <a:t>students </a:t>
            </a:r>
            <a:r>
              <a:rPr lang="en-US" i="0" baseline="0" dirty="0"/>
              <a:t>highlight some of the dangers and the reasons they’re dangerous. </a:t>
            </a:r>
            <a:endParaRPr lang="en-US" i="0" baseline="0" dirty="0" smtClean="0"/>
          </a:p>
          <a:p>
            <a:pPr marL="685800" marR="0" lvl="1" indent="-2286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i="0" baseline="0" dirty="0" smtClean="0"/>
              <a:t>[Photos left to right]</a:t>
            </a:r>
          </a:p>
          <a:p>
            <a:pPr marL="685800" lvl="1" indent="-228600">
              <a:buFont typeface="Arial" panose="020B0604020202020204" pitchFamily="34" charset="0"/>
              <a:buChar char="•"/>
            </a:pPr>
            <a:r>
              <a:rPr lang="en-US" i="0" baseline="0" dirty="0" smtClean="0"/>
              <a:t>Downed power line: You should assume that any power line you see is energized and dangerous. Don’t go near downed lines – and in you’re in a car, don’t drive over one.  Stay back and call 911. </a:t>
            </a:r>
          </a:p>
          <a:p>
            <a:pPr marL="685800" lvl="1" indent="-228600">
              <a:buFont typeface="Arial" panose="020B0604020202020204" pitchFamily="34" charset="0"/>
              <a:buChar char="•"/>
            </a:pPr>
            <a:r>
              <a:rPr lang="en-US" i="0" baseline="0" dirty="0" smtClean="0"/>
              <a:t>Water and electricity don’t mix. The bathroom might be the most dangerous room in your house, electrically speaking. Your body is a good conductor – especially if your skin is wet. This is why you should never use electrical appliances, like a hair dryer or a plugged-in razor, while in the tub or standing in water. After you wash your hands, dry them thoroughly before touching the light switch to turn off the light. </a:t>
            </a:r>
          </a:p>
          <a:p>
            <a:pPr marL="685800" lvl="1" indent="-228600">
              <a:buFont typeface="+mj-lt"/>
              <a:buAutoNum type="arabicPeriod"/>
            </a:pPr>
            <a:endParaRPr lang="en-US" baseline="0" dirty="0"/>
          </a:p>
        </p:txBody>
      </p:sp>
    </p:spTree>
    <p:extLst>
      <p:ext uri="{BB962C8B-B14F-4D97-AF65-F5344CB8AC3E}">
        <p14:creationId xmlns:p14="http://schemas.microsoft.com/office/powerpoint/2010/main" val="3806158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 typeface="+mj-lt"/>
              <a:buNone/>
              <a:tabLst/>
              <a:defRPr/>
            </a:pPr>
            <a:r>
              <a:rPr lang="en-US" b="1" dirty="0" smtClean="0"/>
              <a:t>Setting</a:t>
            </a:r>
            <a:r>
              <a:rPr lang="en-US" b="1" baseline="0" dirty="0" smtClean="0"/>
              <a:t> the Stage (1 slide: 3 </a:t>
            </a:r>
            <a:r>
              <a:rPr lang="mr-IN" b="1" baseline="0" dirty="0" smtClean="0"/>
              <a:t>–</a:t>
            </a:r>
            <a:r>
              <a:rPr lang="en-US" b="1" baseline="0" dirty="0" smtClean="0"/>
              <a:t> 5 minutes)</a:t>
            </a:r>
            <a:endParaRPr lang="en-US" b="1" dirty="0" smtClean="0"/>
          </a:p>
          <a:p>
            <a:pPr marL="0" indent="0">
              <a:buFont typeface="+mj-lt"/>
              <a:buNone/>
            </a:pPr>
            <a:endParaRPr lang="en-US" dirty="0" smtClean="0"/>
          </a:p>
          <a:p>
            <a:pPr marL="228600" indent="-228600">
              <a:buFont typeface="+mj-lt"/>
              <a:buAutoNum type="arabicPeriod"/>
            </a:pPr>
            <a:r>
              <a:rPr lang="en-US" dirty="0" smtClean="0"/>
              <a:t>Have</a:t>
            </a:r>
            <a:r>
              <a:rPr lang="en-US" baseline="0" dirty="0" smtClean="0"/>
              <a:t> this slide on display as students enter the classroom. If that’s not possible, be sure to leave it up for at least 30 seconds before introducing the activity. </a:t>
            </a:r>
          </a:p>
          <a:p>
            <a:pPr marL="228600" indent="-228600">
              <a:buFont typeface="+mj-lt"/>
              <a:buAutoNum type="arabicPeriod"/>
            </a:pPr>
            <a:endParaRPr lang="en-US" baseline="0" dirty="0" smtClean="0"/>
          </a:p>
          <a:p>
            <a:pPr marL="228600" indent="-228600">
              <a:buFont typeface="+mj-lt"/>
              <a:buAutoNum type="arabicPeriod"/>
            </a:pPr>
            <a:r>
              <a:rPr lang="en-US" baseline="0" dirty="0" smtClean="0"/>
              <a:t>Ask students to speculate on what the images have in common. Once they’ve had the chance to think about it, ask a few students to share how they think the images relate to one another. (If they struggle, point to the title of the slide as a hint.) </a:t>
            </a:r>
          </a:p>
          <a:p>
            <a:pPr marL="228600" indent="-228600">
              <a:buFont typeface="+mj-lt"/>
              <a:buAutoNum type="arabicPeriod"/>
            </a:pPr>
            <a:endParaRPr lang="en-US" baseline="0" dirty="0" smtClean="0"/>
          </a:p>
          <a:p>
            <a:pPr marL="228600" indent="-228600">
              <a:buFont typeface="+mj-lt"/>
              <a:buAutoNum type="arabicPeriod"/>
            </a:pPr>
            <a:r>
              <a:rPr lang="en-US" baseline="0" dirty="0" smtClean="0"/>
              <a:t>Once you reach the point where students agree that the images depict risks associated with electricity/electrical hazards, ask for a show of hands from those who know very little about electric hazards and electrocution, then from those who know a few things about electric hazards and electrocution, then finally from those who think they know a lot about electric hazards and electrocution.</a:t>
            </a:r>
          </a:p>
          <a:p>
            <a:pPr marL="228600" indent="-228600">
              <a:buFont typeface="+mj-lt"/>
              <a:buAutoNum type="arabicPeriod"/>
            </a:pPr>
            <a:endParaRPr lang="en-US" baseline="0" dirty="0" smtClean="0"/>
          </a:p>
          <a:p>
            <a:pPr marL="228600" indent="-228600">
              <a:buFont typeface="+mj-lt"/>
              <a:buAutoNum type="arabicPeriod"/>
            </a:pPr>
            <a:r>
              <a:rPr lang="en-US" baseline="0" dirty="0" smtClean="0"/>
              <a:t>Let students know that you’re going to give them the chance to test themselves to see how much they know. </a:t>
            </a:r>
            <a:endParaRPr lang="en-US" dirty="0" smtClean="0"/>
          </a:p>
          <a:p>
            <a:endParaRPr lang="en-US" dirty="0"/>
          </a:p>
        </p:txBody>
      </p:sp>
    </p:spTree>
    <p:extLst>
      <p:ext uri="{BB962C8B-B14F-4D97-AF65-F5344CB8AC3E}">
        <p14:creationId xmlns:p14="http://schemas.microsoft.com/office/powerpoint/2010/main" val="38580013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Times" charset="0"/>
                <a:ea typeface="Geneva" charset="0"/>
                <a:cs typeface="Geneva" charset="0"/>
              </a:rPr>
              <a:t>What’s wrong with this situation? (2 of 3 slides: 5-10 minutes total)</a:t>
            </a:r>
            <a:endParaRPr lang="en-US" sz="1200" kern="1200" dirty="0" smtClean="0">
              <a:solidFill>
                <a:schemeClr val="tx1"/>
              </a:solidFill>
              <a:effectLst/>
              <a:latin typeface="Times" charset="0"/>
              <a:ea typeface="Geneva" charset="0"/>
              <a:cs typeface="Geneva" charset="0"/>
            </a:endParaRPr>
          </a:p>
          <a:p>
            <a:pPr lvl="1"/>
            <a:r>
              <a:rPr lang="en-US" sz="1200" b="1" kern="1200" dirty="0" smtClean="0">
                <a:solidFill>
                  <a:schemeClr val="tx1"/>
                </a:solidFill>
                <a:effectLst/>
                <a:latin typeface="Times" charset="0"/>
                <a:ea typeface="Geneva" charset="0"/>
                <a:cs typeface="+mn-cs"/>
              </a:rPr>
              <a:t>[Photos left to right]</a:t>
            </a:r>
            <a:endParaRPr lang="en-US" sz="1200" kern="1200" dirty="0" smtClean="0">
              <a:solidFill>
                <a:schemeClr val="tx1"/>
              </a:solidFill>
              <a:effectLst/>
              <a:latin typeface="Times" charset="0"/>
              <a:ea typeface="Geneva" charset="0"/>
              <a:cs typeface="+mn-cs"/>
            </a:endParaRPr>
          </a:p>
          <a:p>
            <a:pPr lvl="1"/>
            <a:r>
              <a:rPr lang="en-US" sz="1200" b="1" kern="1200" dirty="0" smtClean="0">
                <a:solidFill>
                  <a:schemeClr val="tx1"/>
                </a:solidFill>
                <a:effectLst/>
                <a:latin typeface="Times" charset="0"/>
                <a:ea typeface="Geneva" charset="0"/>
                <a:cs typeface="+mn-cs"/>
              </a:rPr>
              <a:t>Kites – Never fly a kite near power lines or other electrical equipment, like substations (purple image). If the kite contacts the lines, the electricity could come down the string and you could get shocked. If your kite is heading toward wires, just let go. If it gets tangled in the lines, call Alliant Energy and we’ll get it for you. </a:t>
            </a:r>
            <a:endParaRPr lang="en-US" sz="1200" kern="1200" dirty="0" smtClean="0">
              <a:solidFill>
                <a:schemeClr val="tx1"/>
              </a:solidFill>
              <a:effectLst/>
              <a:latin typeface="Times" charset="0"/>
              <a:ea typeface="Geneva" charset="0"/>
              <a:cs typeface="+mn-cs"/>
            </a:endParaRPr>
          </a:p>
          <a:p>
            <a:pPr lvl="1"/>
            <a:r>
              <a:rPr lang="en-US" sz="1200" b="1" kern="1200" dirty="0" smtClean="0">
                <a:solidFill>
                  <a:schemeClr val="tx1"/>
                </a:solidFill>
                <a:effectLst/>
                <a:latin typeface="Times" charset="0"/>
                <a:ea typeface="Geneva" charset="0"/>
                <a:cs typeface="+mn-cs"/>
              </a:rPr>
              <a:t>Drones – Keep your drone away from electrical equipment, both power lines and substations. If it contacts equipment, it could cause an outage or even a downed power line. If your drone or kite goes into a substation area, don’t go in after it. Call Alliant Energy, and they’ll get it out. </a:t>
            </a:r>
            <a:endParaRPr lang="en-US" sz="1200" kern="1200" dirty="0" smtClean="0">
              <a:solidFill>
                <a:schemeClr val="tx1"/>
              </a:solidFill>
              <a:effectLst/>
              <a:latin typeface="Times" charset="0"/>
              <a:ea typeface="Geneva" charset="0"/>
              <a:cs typeface="+mn-cs"/>
            </a:endParaRPr>
          </a:p>
          <a:p>
            <a:pPr lvl="1"/>
            <a:r>
              <a:rPr lang="en-US" sz="1200" b="1" kern="1200" dirty="0" smtClean="0">
                <a:solidFill>
                  <a:schemeClr val="tx1"/>
                </a:solidFill>
                <a:effectLst/>
                <a:latin typeface="Times" charset="0"/>
                <a:ea typeface="Geneva" charset="0"/>
                <a:cs typeface="+mn-cs"/>
              </a:rPr>
              <a:t>Trees fallen on or growing into power line – It’s a serious situation when a tree grows into a power line. When you climb a tree, look up to make sure there are no wires running through it. Also: If you see something caught in a powerline (like the branches in this photo), don’t try to get it out. Call Alliant Energy. </a:t>
            </a:r>
            <a:endParaRPr lang="en-US" sz="1200" kern="1200" dirty="0" smtClean="0">
              <a:solidFill>
                <a:schemeClr val="tx1"/>
              </a:solidFill>
              <a:effectLst/>
              <a:latin typeface="Times" charset="0"/>
              <a:ea typeface="Geneva" charset="0"/>
              <a:cs typeface="+mn-cs"/>
            </a:endParaRPr>
          </a:p>
        </p:txBody>
      </p:sp>
    </p:spTree>
    <p:extLst>
      <p:ext uri="{BB962C8B-B14F-4D97-AF65-F5344CB8AC3E}">
        <p14:creationId xmlns:p14="http://schemas.microsoft.com/office/powerpoint/2010/main" val="38061582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Times" charset="0"/>
                <a:ea typeface="Geneva" charset="0"/>
                <a:cs typeface="Geneva" charset="0"/>
              </a:rPr>
              <a:t>What’s wrong with this situation? (3 of 3 slides: 5-10 minutes total)</a:t>
            </a:r>
            <a:endParaRPr lang="en-US" sz="1200" kern="1200" dirty="0" smtClean="0">
              <a:solidFill>
                <a:schemeClr val="tx1"/>
              </a:solidFill>
              <a:effectLst/>
              <a:latin typeface="Times" charset="0"/>
              <a:ea typeface="Geneva" charset="0"/>
              <a:cs typeface="Geneva" charset="0"/>
            </a:endParaRPr>
          </a:p>
          <a:p>
            <a:pPr lvl="0"/>
            <a:r>
              <a:rPr lang="en-US" sz="1200" b="1" kern="1200" dirty="0" smtClean="0">
                <a:solidFill>
                  <a:schemeClr val="tx1"/>
                </a:solidFill>
                <a:effectLst/>
                <a:latin typeface="Times" charset="0"/>
                <a:ea typeface="Geneva" charset="0"/>
                <a:cs typeface="Geneva" charset="0"/>
              </a:rPr>
              <a:t>[Photos from left to right]</a:t>
            </a:r>
            <a:endParaRPr lang="en-US" sz="1200" kern="1200" dirty="0" smtClean="0">
              <a:solidFill>
                <a:schemeClr val="tx1"/>
              </a:solidFill>
              <a:effectLst/>
              <a:latin typeface="Times" charset="0"/>
              <a:ea typeface="Geneva" charset="0"/>
              <a:cs typeface="Geneva" charset="0"/>
            </a:endParaRPr>
          </a:p>
          <a:p>
            <a:pPr lvl="0"/>
            <a:r>
              <a:rPr lang="en-US" sz="1200" b="1" kern="1200" dirty="0" smtClean="0">
                <a:solidFill>
                  <a:schemeClr val="tx1"/>
                </a:solidFill>
                <a:effectLst/>
                <a:latin typeface="Times" charset="0"/>
                <a:ea typeface="Geneva" charset="0"/>
                <a:cs typeface="Geneva" charset="0"/>
              </a:rPr>
              <a:t>This fenced-in area is called a substation. The electricity used in substations is extremely dangerous and can kill a person. The signs on the fence say “Danger” and “Warning: High voltage.” Stay back away from the fence. If your ball or even your pet gets inside, don’t go in after it. Call Alliant Energy immediately to come get it out. </a:t>
            </a:r>
            <a:endParaRPr lang="en-US" sz="1200" kern="1200" dirty="0" smtClean="0">
              <a:solidFill>
                <a:schemeClr val="tx1"/>
              </a:solidFill>
              <a:effectLst/>
              <a:latin typeface="Times" charset="0"/>
              <a:ea typeface="Geneva" charset="0"/>
              <a:cs typeface="Geneva" charset="0"/>
            </a:endParaRPr>
          </a:p>
          <a:p>
            <a:pPr lvl="0"/>
            <a:r>
              <a:rPr lang="en-US" sz="1200" b="1" kern="1200" dirty="0" smtClean="0">
                <a:solidFill>
                  <a:schemeClr val="tx1"/>
                </a:solidFill>
                <a:effectLst/>
                <a:latin typeface="Times" charset="0"/>
                <a:ea typeface="Geneva" charset="0"/>
                <a:cs typeface="Geneva" charset="0"/>
              </a:rPr>
              <a:t>Green boxes like these are called pad mount equipment, because they sit on top of a concrete pad. The job of the boxes is to protect the high-voltage components inside. Don’t try to open a box or climb on one.  If you ever see one of the boxes damaged or unlocked, report it to Alliant Energy. </a:t>
            </a:r>
            <a:endParaRPr lang="en-US" sz="1200" kern="1200" dirty="0" smtClean="0">
              <a:solidFill>
                <a:schemeClr val="tx1"/>
              </a:solidFill>
              <a:effectLst/>
              <a:latin typeface="Times" charset="0"/>
              <a:ea typeface="Geneva" charset="0"/>
              <a:cs typeface="Geneva" charset="0"/>
            </a:endParaRPr>
          </a:p>
          <a:p>
            <a:r>
              <a:rPr lang="en-US" sz="1200" kern="1200" dirty="0" smtClean="0">
                <a:solidFill>
                  <a:schemeClr val="tx1"/>
                </a:solidFill>
                <a:effectLst/>
                <a:latin typeface="Times" charset="0"/>
                <a:ea typeface="Geneva" charset="0"/>
                <a:cs typeface="Geneva" charset="0"/>
              </a:rPr>
              <a:t> </a:t>
            </a:r>
            <a:endParaRPr lang="en-US" sz="1200" kern="1200" dirty="0">
              <a:solidFill>
                <a:schemeClr val="tx1"/>
              </a:solidFill>
              <a:effectLst/>
              <a:latin typeface="Times" charset="0"/>
              <a:ea typeface="Geneva" charset="0"/>
              <a:cs typeface="Geneva" charset="0"/>
            </a:endParaRPr>
          </a:p>
        </p:txBody>
      </p:sp>
    </p:spTree>
    <p:extLst>
      <p:ext uri="{BB962C8B-B14F-4D97-AF65-F5344CB8AC3E}">
        <p14:creationId xmlns:p14="http://schemas.microsoft.com/office/powerpoint/2010/main" val="13930624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1" dirty="0"/>
              <a:t>Defining</a:t>
            </a:r>
            <a:r>
              <a:rPr lang="en-US" b="1" baseline="0" dirty="0"/>
              <a:t> Natural Gas (1 slide: 5 </a:t>
            </a:r>
            <a:r>
              <a:rPr lang="mr-IN" b="1" baseline="0" dirty="0"/>
              <a:t>–</a:t>
            </a:r>
            <a:r>
              <a:rPr lang="en-US" b="1" baseline="0" dirty="0"/>
              <a:t> 8 minutes)</a:t>
            </a:r>
            <a:endParaRPr lang="en-US" b="1" dirty="0"/>
          </a:p>
          <a:p>
            <a:pPr marL="0" indent="0">
              <a:buFont typeface="+mj-lt"/>
              <a:buNone/>
            </a:pPr>
            <a:endParaRPr lang="en-US" dirty="0"/>
          </a:p>
          <a:p>
            <a:pPr marL="228600" indent="-228600">
              <a:buFont typeface="+mj-lt"/>
              <a:buAutoNum type="arabicPeriod"/>
            </a:pPr>
            <a:r>
              <a:rPr lang="en-US" dirty="0"/>
              <a:t>Before</a:t>
            </a:r>
            <a:r>
              <a:rPr lang="en-US" baseline="0" dirty="0"/>
              <a:t> showing the definition of “natural gas,” ask students if they know how their water is heated. Many will likely know that they have a water heater (maybe two!) —  some may have experienced “running out of hot water.” Ask if they know what energy source heats the water. You don’t need to spend too much time on this. It is likely gas or electric, and perhaps some have a solar-powered water heater. </a:t>
            </a:r>
          </a:p>
          <a:p>
            <a:pPr marL="228600" indent="-228600">
              <a:buFont typeface="+mj-lt"/>
              <a:buAutoNum type="arabicPeriod"/>
            </a:pPr>
            <a:endParaRPr lang="en-US" baseline="0" dirty="0"/>
          </a:p>
          <a:p>
            <a:pPr marL="228600" indent="-228600">
              <a:buFont typeface="+mj-lt"/>
              <a:buAutoNum type="arabicPeriod"/>
            </a:pPr>
            <a:r>
              <a:rPr lang="en-US" baseline="0" dirty="0"/>
              <a:t>Ask how they boil water to make pasta — what energy source heats the water?</a:t>
            </a:r>
          </a:p>
          <a:p>
            <a:pPr marL="228600" indent="-228600">
              <a:buFont typeface="+mj-lt"/>
              <a:buAutoNum type="arabicPeriod"/>
            </a:pPr>
            <a:endParaRPr lang="en-US" baseline="0" dirty="0"/>
          </a:p>
          <a:p>
            <a:pPr marL="228600" indent="-228600">
              <a:buFont typeface="+mj-lt"/>
              <a:buAutoNum type="arabicPeriod"/>
            </a:pPr>
            <a:r>
              <a:rPr lang="en-US" baseline="0" dirty="0" smtClean="0"/>
              <a:t>Play the definition video: https://youtu.be/LpJO2J5h1XA</a:t>
            </a:r>
            <a:endParaRPr lang="en-US" baseline="0" dirty="0"/>
          </a:p>
          <a:p>
            <a:pPr marL="228600" indent="-228600">
              <a:buFont typeface="+mj-lt"/>
              <a:buAutoNum type="arabicPeriod"/>
            </a:pPr>
            <a:endParaRPr lang="en-US" baseline="0" dirty="0"/>
          </a:p>
          <a:p>
            <a:pPr marL="228600" indent="-228600">
              <a:buFont typeface="+mj-lt"/>
              <a:buAutoNum type="arabicPeriod"/>
            </a:pPr>
            <a:r>
              <a:rPr lang="en-US" baseline="0" dirty="0"/>
              <a:t>Ask a few students to share something that they learned from the definition.</a:t>
            </a:r>
          </a:p>
          <a:p>
            <a:pPr marL="228600" indent="-228600">
              <a:buFont typeface="+mj-lt"/>
              <a:buAutoNum type="arabicPeriod"/>
            </a:pPr>
            <a:endParaRPr lang="en-US" baseline="0" dirty="0"/>
          </a:p>
          <a:p>
            <a:pPr marL="228600" indent="-228600">
              <a:buFont typeface="+mj-lt"/>
              <a:buAutoNum type="arabicPeriod"/>
            </a:pPr>
            <a:r>
              <a:rPr lang="en-US" baseline="0" dirty="0"/>
              <a:t>Watch the definition again.</a:t>
            </a:r>
          </a:p>
          <a:p>
            <a:pPr marL="228600" indent="-228600">
              <a:buFont typeface="+mj-lt"/>
              <a:buAutoNum type="arabicPeriod"/>
            </a:pPr>
            <a:endParaRPr lang="en-US" baseline="0" dirty="0"/>
          </a:p>
          <a:p>
            <a:pPr marL="228600" indent="-228600">
              <a:buFont typeface="+mj-lt"/>
              <a:buAutoNum type="arabicPeriod"/>
            </a:pPr>
            <a:r>
              <a:rPr lang="en-US" baseline="0" dirty="0"/>
              <a:t>Ask </a:t>
            </a:r>
            <a:r>
              <a:rPr lang="en-US" baseline="0" dirty="0" smtClean="0"/>
              <a:t>about what questions students have. </a:t>
            </a:r>
            <a:endParaRPr lang="en-US" baseline="0" dirty="0"/>
          </a:p>
          <a:p>
            <a:pPr marL="228600" indent="-228600">
              <a:buFont typeface="+mj-lt"/>
              <a:buAutoNum type="arabicPeriod"/>
            </a:pPr>
            <a:endParaRPr lang="en-US" baseline="0" dirty="0"/>
          </a:p>
          <a:p>
            <a:pPr marL="228600" indent="-228600">
              <a:buFont typeface="+mj-lt"/>
              <a:buAutoNum type="arabicPeriod"/>
            </a:pPr>
            <a:r>
              <a:rPr lang="en-US" baseline="0" dirty="0"/>
              <a:t>Have students share </a:t>
            </a:r>
            <a:r>
              <a:rPr lang="en-US" baseline="0" dirty="0" smtClean="0"/>
              <a:t>some </a:t>
            </a:r>
            <a:r>
              <a:rPr lang="en-US" baseline="0" dirty="0"/>
              <a:t>of their </a:t>
            </a:r>
            <a:r>
              <a:rPr lang="en-US" baseline="0" dirty="0" smtClean="0"/>
              <a:t>questions. </a:t>
            </a:r>
            <a:r>
              <a:rPr lang="en-US" baseline="0" dirty="0"/>
              <a:t>Facilitate that conversation so that there are no “dumb” questions, and probe a bit on why they are interested in some of the questions that they have identified. Let the amount of time you have and the level of participation dictate how many questions you have students share with the class.</a:t>
            </a:r>
            <a:endParaRPr lang="en-US" dirty="0"/>
          </a:p>
          <a:p>
            <a:endParaRPr lang="en-US" dirty="0"/>
          </a:p>
        </p:txBody>
      </p:sp>
    </p:spTree>
    <p:extLst>
      <p:ext uri="{BB962C8B-B14F-4D97-AF65-F5344CB8AC3E}">
        <p14:creationId xmlns:p14="http://schemas.microsoft.com/office/powerpoint/2010/main" val="29016544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1" dirty="0"/>
              <a:t>Natural Gas </a:t>
            </a:r>
            <a:r>
              <a:rPr lang="en-US" b="1" dirty="0" smtClean="0"/>
              <a:t>piped </a:t>
            </a:r>
            <a:r>
              <a:rPr lang="en-US" b="1" dirty="0"/>
              <a:t>u</a:t>
            </a:r>
            <a:r>
              <a:rPr lang="en-US" b="1" dirty="0" smtClean="0"/>
              <a:t>nderground </a:t>
            </a:r>
            <a:r>
              <a:rPr lang="en-US" b="1" dirty="0"/>
              <a:t>(1 slide:</a:t>
            </a:r>
            <a:r>
              <a:rPr lang="en-US" b="1" baseline="0" dirty="0"/>
              <a:t> </a:t>
            </a:r>
            <a:r>
              <a:rPr lang="en-US" b="1" dirty="0"/>
              <a:t>4 </a:t>
            </a:r>
            <a:r>
              <a:rPr lang="mr-IN" b="1" dirty="0"/>
              <a:t>–</a:t>
            </a:r>
            <a:r>
              <a:rPr lang="en-US" b="1" dirty="0"/>
              <a:t> 6 minutes)</a:t>
            </a:r>
          </a:p>
          <a:p>
            <a:pPr marL="0" indent="0">
              <a:buFont typeface="+mj-lt"/>
              <a:buNone/>
            </a:pPr>
            <a:endParaRPr lang="en-US" dirty="0"/>
          </a:p>
          <a:p>
            <a:pPr marL="0" marR="0" indent="0" algn="l" defTabSz="914400" rtl="0" eaLnBrk="0" fontAlgn="base" latinLnBrk="0" hangingPunct="0">
              <a:lnSpc>
                <a:spcPct val="100000"/>
              </a:lnSpc>
              <a:spcBef>
                <a:spcPct val="30000"/>
              </a:spcBef>
              <a:spcAft>
                <a:spcPct val="0"/>
              </a:spcAft>
              <a:buClrTx/>
              <a:buSzTx/>
              <a:buFont typeface="+mj-lt"/>
              <a:buNone/>
              <a:tabLst/>
              <a:defRPr/>
            </a:pPr>
            <a:r>
              <a:rPr lang="en-US" dirty="0"/>
              <a:t>This</a:t>
            </a:r>
            <a:r>
              <a:rPr lang="en-US" baseline="0" dirty="0"/>
              <a:t> slide includes a screenshot from a government website that allows you to see satellite images of geographic areas with the main natural gas network highlighted in those areas. For this section, you can enter information for your county and see the extent of the network of natural gas pipelines as well as the pipes’ locations. </a:t>
            </a:r>
            <a:r>
              <a:rPr lang="en-US" sz="1200" i="1" u="sng" dirty="0" smtClean="0">
                <a:solidFill>
                  <a:srgbClr val="175BAF"/>
                </a:solidFill>
              </a:rPr>
              <a:t>https</a:t>
            </a:r>
            <a:r>
              <a:rPr lang="en-US" sz="1200" i="1" u="sng" dirty="0">
                <a:solidFill>
                  <a:srgbClr val="175BAF"/>
                </a:solidFill>
              </a:rPr>
              <a:t>://</a:t>
            </a:r>
            <a:r>
              <a:rPr lang="en-US" sz="1200" i="1" u="sng" dirty="0" smtClean="0">
                <a:solidFill>
                  <a:srgbClr val="175BAF"/>
                </a:solidFill>
              </a:rPr>
              <a:t>pvnpms.phmsa.dot.gov/PublicViewer</a:t>
            </a:r>
            <a:endParaRPr lang="en-US" u="sng" baseline="0" dirty="0">
              <a:solidFill>
                <a:srgbClr val="175BAF"/>
              </a:solidFill>
            </a:endParaRPr>
          </a:p>
          <a:p>
            <a:pPr marL="0" indent="0">
              <a:buFont typeface="+mj-lt"/>
              <a:buNone/>
            </a:pPr>
            <a:endParaRPr lang="en-US" baseline="0" dirty="0"/>
          </a:p>
          <a:p>
            <a:pPr marL="228600" indent="-228600">
              <a:buFont typeface="+mj-lt"/>
              <a:buAutoNum type="arabicPeriod"/>
            </a:pPr>
            <a:r>
              <a:rPr lang="en-US" dirty="0"/>
              <a:t>Ask</a:t>
            </a:r>
            <a:r>
              <a:rPr lang="en-US" baseline="0" dirty="0"/>
              <a:t> students to describe the shape of the county the school is in. Ask them if they know the approximate size (in area) of the county</a:t>
            </a:r>
            <a:r>
              <a:rPr lang="en-US" b="1" baseline="0" dirty="0"/>
              <a:t>. [You’ll need to look this up, if you ask this question!]</a:t>
            </a:r>
            <a:r>
              <a:rPr lang="en-US" b="0" baseline="0" dirty="0"/>
              <a:t> You can also ask them for the names of the cities and towns in the county. All of these questions are meant to help make the county more tangible to students — a way for them to quantify and qualify it.</a:t>
            </a:r>
          </a:p>
          <a:p>
            <a:pPr marL="228600" indent="-228600">
              <a:buFont typeface="+mj-lt"/>
              <a:buAutoNum type="arabicPeriod"/>
            </a:pPr>
            <a:endParaRPr lang="en-US" b="0" baseline="0" dirty="0"/>
          </a:p>
          <a:p>
            <a:pPr marL="228600" indent="-228600">
              <a:buFont typeface="+mj-lt"/>
              <a:buAutoNum type="arabicPeriod"/>
            </a:pPr>
            <a:r>
              <a:rPr lang="en-US" b="0" baseline="0" dirty="0"/>
              <a:t>Enter the county name on the website and reveal the satellite image of the county with its network of the main natural gas arteries. The default settings for the website are to show the Gas Transmission Pipelines in blue and the Hazardous Liquid Pipelines in </a:t>
            </a:r>
            <a:r>
              <a:rPr lang="en-US" b="0" baseline="0" dirty="0">
                <a:solidFill>
                  <a:srgbClr val="FF0000"/>
                </a:solidFill>
              </a:rPr>
              <a:t>red</a:t>
            </a:r>
            <a:r>
              <a:rPr lang="en-US" b="0" baseline="0" dirty="0"/>
              <a:t>. </a:t>
            </a:r>
          </a:p>
          <a:p>
            <a:pPr marL="228600" indent="-228600">
              <a:buFont typeface="+mj-lt"/>
              <a:buAutoNum type="arabicPeriod"/>
            </a:pPr>
            <a:endParaRPr lang="en-US" b="0" baseline="0" dirty="0"/>
          </a:p>
          <a:p>
            <a:pPr marL="228600" indent="-228600">
              <a:buFont typeface="+mj-lt"/>
              <a:buAutoNum type="arabicPeriod"/>
            </a:pPr>
            <a:r>
              <a:rPr lang="en-US" b="0" baseline="0" dirty="0"/>
              <a:t>Give students some time to absorb what the map displays by zooming in and/or moving around within the county. You can try to zoom in and find your school. </a:t>
            </a:r>
          </a:p>
          <a:p>
            <a:pPr marL="228600" indent="-228600">
              <a:buFont typeface="+mj-lt"/>
              <a:buAutoNum type="arabicPeriod"/>
            </a:pPr>
            <a:endParaRPr lang="en-US" b="0" baseline="0" dirty="0"/>
          </a:p>
          <a:p>
            <a:pPr marL="228600" indent="-228600">
              <a:buFont typeface="+mj-lt"/>
              <a:buAutoNum type="arabicPeriod"/>
            </a:pPr>
            <a:r>
              <a:rPr lang="en-US" b="0" baseline="0" dirty="0"/>
              <a:t>Ask students to explain what the map depicts. It’s important that they recognize that the pipelines depicted are the mainlines that feed into the system that pipes natural gas to homes. (It should be obvious that the map does NOT depict the intricate network of residential/neighborhood pipes.)</a:t>
            </a:r>
          </a:p>
          <a:p>
            <a:pPr marL="228600" indent="-228600">
              <a:buFont typeface="+mj-lt"/>
              <a:buAutoNum type="arabicPeriod"/>
            </a:pPr>
            <a:endParaRPr lang="en-US" b="0" baseline="0" dirty="0"/>
          </a:p>
          <a:p>
            <a:pPr marL="228600" indent="-228600">
              <a:buFont typeface="+mj-lt"/>
              <a:buAutoNum type="arabicPeriod"/>
            </a:pPr>
            <a:r>
              <a:rPr lang="en-US" b="0" baseline="0" dirty="0"/>
              <a:t>Ask students to describe what they think the map would look like if it depicted the entire network of natural gas pipes, including those that go to individual homes. They should say something to the effect of the map being very busy/full/complicated with many lines going in many directions. </a:t>
            </a:r>
            <a:endParaRPr lang="en-US" b="1" dirty="0"/>
          </a:p>
        </p:txBody>
      </p:sp>
    </p:spTree>
    <p:extLst>
      <p:ext uri="{BB962C8B-B14F-4D97-AF65-F5344CB8AC3E}">
        <p14:creationId xmlns:p14="http://schemas.microsoft.com/office/powerpoint/2010/main" val="29016544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Times" charset="0"/>
                <a:ea typeface="Geneva" charset="0"/>
                <a:cs typeface="Geneva" charset="0"/>
              </a:rPr>
              <a:t>Call Before You Dig </a:t>
            </a:r>
            <a:r>
              <a:rPr lang="en-US" sz="1200" b="1" kern="1200" dirty="0" smtClean="0">
                <a:solidFill>
                  <a:schemeClr val="tx1"/>
                </a:solidFill>
                <a:effectLst/>
                <a:latin typeface="Times" charset="0"/>
                <a:ea typeface="Geneva" charset="0"/>
                <a:cs typeface="Geneva" charset="0"/>
              </a:rPr>
              <a:t>(2 slides: 5 minutes</a:t>
            </a:r>
            <a:r>
              <a:rPr lang="en-US" sz="1200" b="1" kern="1200" dirty="0" smtClean="0">
                <a:solidFill>
                  <a:schemeClr val="tx1"/>
                </a:solidFill>
                <a:effectLst/>
                <a:latin typeface="Times" charset="0"/>
                <a:ea typeface="Geneva" charset="0"/>
                <a:cs typeface="Geneva" charset="0"/>
              </a:rPr>
              <a:t>)</a:t>
            </a:r>
            <a:endParaRPr lang="en-US" sz="1200" kern="1200" dirty="0" smtClean="0">
              <a:solidFill>
                <a:schemeClr val="tx1"/>
              </a:solidFill>
              <a:effectLst/>
              <a:latin typeface="Times" charset="0"/>
              <a:ea typeface="Geneva" charset="0"/>
              <a:cs typeface="Geneva" charset="0"/>
            </a:endParaRPr>
          </a:p>
          <a:p>
            <a:pPr lvl="0"/>
            <a:r>
              <a:rPr lang="en-US" sz="1200" b="0" kern="1200" dirty="0" smtClean="0">
                <a:solidFill>
                  <a:schemeClr val="tx1"/>
                </a:solidFill>
                <a:effectLst/>
                <a:latin typeface="Times" charset="0"/>
                <a:ea typeface="Geneva" charset="0"/>
                <a:cs typeface="Geneva" charset="0"/>
              </a:rPr>
              <a:t>Ask students to fill in the blanks. </a:t>
            </a:r>
            <a:r>
              <a:rPr lang="en-US" sz="1200" b="0" i="1" kern="1200" dirty="0" smtClean="0">
                <a:solidFill>
                  <a:schemeClr val="tx1"/>
                </a:solidFill>
                <a:effectLst/>
                <a:latin typeface="Times" charset="0"/>
                <a:ea typeface="Geneva" charset="0"/>
                <a:cs typeface="Geneva" charset="0"/>
              </a:rPr>
              <a:t>When you have serious emergency, you call ___ Before you dig deeper than one foot, you call ___.</a:t>
            </a:r>
            <a:r>
              <a:rPr lang="en-US" sz="1200" b="0" kern="1200" dirty="0" smtClean="0">
                <a:solidFill>
                  <a:schemeClr val="tx1"/>
                </a:solidFill>
                <a:effectLst/>
                <a:latin typeface="Times" charset="0"/>
                <a:ea typeface="Geneva" charset="0"/>
                <a:cs typeface="Geneva" charset="0"/>
              </a:rPr>
              <a:t> [911, 811] This should be easy because of the image on the screen!</a:t>
            </a:r>
          </a:p>
          <a:p>
            <a:pPr lvl="0"/>
            <a:r>
              <a:rPr lang="en-US" sz="1200" b="0" kern="1200" dirty="0" smtClean="0">
                <a:solidFill>
                  <a:schemeClr val="tx1"/>
                </a:solidFill>
                <a:effectLst/>
                <a:latin typeface="Times" charset="0"/>
                <a:ea typeface="Geneva" charset="0"/>
                <a:cs typeface="Geneva" charset="0"/>
              </a:rPr>
              <a:t>Ask students why they think it’s important to call 811 before digging. By now, they should recognize that there is an underground network of natural gas pipes that they don’t want to dig into, which can cause a leak. Note to students that other important utilities are also buried underground, including water and electric lines. The little colored flags you see in the ground, or patches of painted ground, are there because someone has come and marked the locations of the utilities underground – so don’t move them. And, before your parents dig at home, have them call 811 so that the locations of these utilities can be marked in your yard as well. </a:t>
            </a:r>
          </a:p>
          <a:p>
            <a:r>
              <a:rPr lang="en-US" sz="1200" b="0" kern="1200" dirty="0" smtClean="0">
                <a:solidFill>
                  <a:schemeClr val="tx1"/>
                </a:solidFill>
                <a:effectLst/>
                <a:latin typeface="Times" charset="0"/>
                <a:ea typeface="Geneva" charset="0"/>
                <a:cs typeface="Geneva" charset="0"/>
              </a:rPr>
              <a:t>Play the video, which further illustrates why it’s important to call before you dig: </a:t>
            </a:r>
            <a:r>
              <a:rPr lang="en-US" sz="1200" b="0" u="sng" kern="1200" dirty="0" smtClean="0">
                <a:solidFill>
                  <a:schemeClr val="tx1"/>
                </a:solidFill>
                <a:effectLst/>
                <a:latin typeface="Times" charset="0"/>
                <a:ea typeface="Geneva" charset="0"/>
                <a:cs typeface="Geneva" charset="0"/>
                <a:hlinkClick r:id="rId3"/>
              </a:rPr>
              <a:t>https://youtu.be/nHkZXwjIQKQ</a:t>
            </a:r>
            <a:r>
              <a:rPr lang="en-US" sz="1200" b="0" u="sng" kern="1200" dirty="0" smtClean="0">
                <a:solidFill>
                  <a:schemeClr val="tx1"/>
                </a:solidFill>
                <a:effectLst/>
                <a:latin typeface="Times" charset="0"/>
                <a:ea typeface="Geneva" charset="0"/>
                <a:cs typeface="Geneva" charset="0"/>
              </a:rPr>
              <a:t> </a:t>
            </a:r>
            <a:endParaRPr lang="en-US" sz="1200" b="0" kern="1200" dirty="0" smtClean="0">
              <a:solidFill>
                <a:schemeClr val="tx1"/>
              </a:solidFill>
              <a:effectLst/>
              <a:latin typeface="Times" charset="0"/>
              <a:ea typeface="Geneva" charset="0"/>
              <a:cs typeface="Geneva" charset="0"/>
            </a:endParaRPr>
          </a:p>
          <a:p>
            <a:r>
              <a:rPr lang="en-US" sz="1200" b="0" kern="1200" dirty="0" smtClean="0">
                <a:solidFill>
                  <a:schemeClr val="tx1"/>
                </a:solidFill>
                <a:effectLst/>
                <a:latin typeface="Times" charset="0"/>
                <a:ea typeface="Geneva" charset="0"/>
                <a:cs typeface="Geneva" charset="0"/>
              </a:rPr>
              <a:t> </a:t>
            </a:r>
            <a:endParaRPr lang="en-US" sz="1200" b="0" kern="1200" dirty="0">
              <a:solidFill>
                <a:schemeClr val="tx1"/>
              </a:solidFill>
              <a:effectLst/>
              <a:latin typeface="Times" charset="0"/>
              <a:ea typeface="Geneva" charset="0"/>
              <a:cs typeface="Geneva" charset="0"/>
            </a:endParaRPr>
          </a:p>
        </p:txBody>
      </p:sp>
    </p:spTree>
    <p:extLst>
      <p:ext uri="{BB962C8B-B14F-4D97-AF65-F5344CB8AC3E}">
        <p14:creationId xmlns:p14="http://schemas.microsoft.com/office/powerpoint/2010/main" val="29016544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Times" charset="0"/>
                <a:ea typeface="Geneva" charset="0"/>
                <a:cs typeface="Geneva" charset="0"/>
              </a:rPr>
              <a:t>Call Before You Dig </a:t>
            </a:r>
            <a:r>
              <a:rPr lang="en-US" sz="1200" b="1" kern="1200" dirty="0" smtClean="0">
                <a:solidFill>
                  <a:schemeClr val="tx1"/>
                </a:solidFill>
                <a:effectLst/>
                <a:latin typeface="Times" charset="0"/>
                <a:ea typeface="Geneva" charset="0"/>
                <a:cs typeface="Geneva" charset="0"/>
              </a:rPr>
              <a:t>(2 slides: 5 minutes)</a:t>
            </a:r>
            <a:endParaRPr lang="en-US" sz="1200" b="0" kern="1200" dirty="0" smtClean="0">
              <a:solidFill>
                <a:schemeClr val="tx1"/>
              </a:solidFill>
              <a:effectLst/>
              <a:latin typeface="Times" charset="0"/>
              <a:ea typeface="Geneva" charset="0"/>
              <a:cs typeface="Geneva" charset="0"/>
            </a:endParaRPr>
          </a:p>
          <a:p>
            <a:r>
              <a:rPr lang="en-US" sz="1200" b="0" kern="1200" dirty="0" smtClean="0">
                <a:solidFill>
                  <a:schemeClr val="tx1"/>
                </a:solidFill>
                <a:effectLst/>
                <a:latin typeface="Times" charset="0"/>
                <a:ea typeface="Geneva" charset="0"/>
                <a:cs typeface="Geneva" charset="0"/>
              </a:rPr>
              <a:t>The</a:t>
            </a:r>
            <a:r>
              <a:rPr lang="en-US" sz="1200" b="0" kern="1200" baseline="0" dirty="0" smtClean="0">
                <a:solidFill>
                  <a:schemeClr val="tx1"/>
                </a:solidFill>
                <a:effectLst/>
                <a:latin typeface="Times" charset="0"/>
                <a:ea typeface="Geneva" charset="0"/>
                <a:cs typeface="Geneva" charset="0"/>
              </a:rPr>
              <a:t> girl in the video on the previous slide mentioned dangerous things buried underground. Often these are marked with a flag like the one on this slide. See the key to understand what </a:t>
            </a:r>
            <a:r>
              <a:rPr lang="en-US" sz="1200" b="0" kern="1200" baseline="0" smtClean="0">
                <a:solidFill>
                  <a:schemeClr val="tx1"/>
                </a:solidFill>
                <a:effectLst/>
                <a:latin typeface="Times" charset="0"/>
                <a:ea typeface="Geneva" charset="0"/>
                <a:cs typeface="Geneva" charset="0"/>
              </a:rPr>
              <a:t>the flags’ colors </a:t>
            </a:r>
            <a:r>
              <a:rPr lang="en-US" sz="1200" b="0" kern="1200" baseline="0" dirty="0" smtClean="0">
                <a:solidFill>
                  <a:schemeClr val="tx1"/>
                </a:solidFill>
                <a:effectLst/>
                <a:latin typeface="Times" charset="0"/>
                <a:ea typeface="Geneva" charset="0"/>
                <a:cs typeface="Geneva" charset="0"/>
              </a:rPr>
              <a:t>mean.  </a:t>
            </a:r>
          </a:p>
          <a:p>
            <a:endParaRPr lang="en-US" sz="1200" kern="1200" dirty="0" smtClean="0">
              <a:solidFill>
                <a:schemeClr val="tx1"/>
              </a:solidFill>
              <a:effectLst/>
              <a:latin typeface="Times" charset="0"/>
              <a:ea typeface="Geneva" charset="0"/>
              <a:cs typeface="Geneva" charset="0"/>
            </a:endParaRPr>
          </a:p>
        </p:txBody>
      </p:sp>
    </p:spTree>
    <p:extLst>
      <p:ext uri="{BB962C8B-B14F-4D97-AF65-F5344CB8AC3E}">
        <p14:creationId xmlns:p14="http://schemas.microsoft.com/office/powerpoint/2010/main" val="2901654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1" dirty="0"/>
              <a:t>Why Mercaptan Is Added (1</a:t>
            </a:r>
            <a:r>
              <a:rPr lang="en-US" b="1" baseline="0" dirty="0"/>
              <a:t> slide: </a:t>
            </a:r>
            <a:r>
              <a:rPr lang="en-US" b="1" dirty="0"/>
              <a:t>4 </a:t>
            </a:r>
            <a:r>
              <a:rPr lang="mr-IN" b="1" dirty="0"/>
              <a:t>–</a:t>
            </a:r>
            <a:r>
              <a:rPr lang="en-US" b="1" dirty="0"/>
              <a:t> 6 minutes)</a:t>
            </a:r>
          </a:p>
          <a:p>
            <a:pPr marL="228600" indent="-228600">
              <a:buFont typeface="+mj-lt"/>
              <a:buAutoNum type="arabicPeriod"/>
            </a:pPr>
            <a:endParaRPr lang="en-US" b="1" dirty="0"/>
          </a:p>
          <a:p>
            <a:pPr marL="228600" indent="-228600">
              <a:buFont typeface="+mj-lt"/>
              <a:buAutoNum type="arabicPeriod"/>
            </a:pPr>
            <a:r>
              <a:rPr lang="en-US" b="0" dirty="0"/>
              <a:t>Ask</a:t>
            </a:r>
            <a:r>
              <a:rPr lang="en-US" b="0" baseline="0" dirty="0"/>
              <a:t> students why companies like Alliant Energy add a gas that smells like rotten eggs to natural gas. Students should </a:t>
            </a:r>
            <a:r>
              <a:rPr lang="en-US" b="0" baseline="0" dirty="0" smtClean="0"/>
              <a:t>arrive </a:t>
            </a:r>
            <a:r>
              <a:rPr lang="en-US" b="0" baseline="0" dirty="0"/>
              <a:t>at the idea that it helps people detect leaks. </a:t>
            </a:r>
          </a:p>
          <a:p>
            <a:pPr marL="228600" indent="-228600">
              <a:buFont typeface="+mj-lt"/>
              <a:buAutoNum type="arabicPeriod"/>
            </a:pPr>
            <a:endParaRPr lang="en-US" b="0" baseline="0" dirty="0"/>
          </a:p>
          <a:p>
            <a:pPr marL="228600" indent="-228600">
              <a:buFont typeface="+mj-lt"/>
              <a:buAutoNum type="arabicPeriod"/>
            </a:pPr>
            <a:r>
              <a:rPr lang="en-US" b="0" baseline="0" dirty="0" smtClean="0"/>
              <a:t>Make </a:t>
            </a:r>
            <a:r>
              <a:rPr lang="en-US" b="0" baseline="0" dirty="0"/>
              <a:t>sure to explore </a:t>
            </a:r>
            <a:r>
              <a:rPr lang="en-US" b="0" i="1" baseline="0" dirty="0"/>
              <a:t>why</a:t>
            </a:r>
            <a:r>
              <a:rPr lang="en-US" b="0" i="0" baseline="0" dirty="0"/>
              <a:t> it’s important that people are able to detect leaks. </a:t>
            </a:r>
            <a:r>
              <a:rPr lang="en-US" b="0" i="0" baseline="0" dirty="0" smtClean="0"/>
              <a:t>In a gas leak situation, there’s danger </a:t>
            </a:r>
            <a:r>
              <a:rPr lang="en-US" b="0" i="0" baseline="0" dirty="0"/>
              <a:t>of fire and </a:t>
            </a:r>
            <a:r>
              <a:rPr lang="en-US" b="0" i="0" baseline="0" dirty="0" smtClean="0"/>
              <a:t>explosion </a:t>
            </a:r>
            <a:r>
              <a:rPr lang="en-US" b="0" i="0" baseline="0" dirty="0"/>
              <a:t>— natural gas is highly flammable.</a:t>
            </a:r>
          </a:p>
          <a:p>
            <a:pPr marL="685800" lvl="1" indent="-228600">
              <a:buFont typeface="Arial"/>
              <a:buChar char="•"/>
            </a:pPr>
            <a:endParaRPr lang="en-US" b="0" i="0" baseline="0" dirty="0"/>
          </a:p>
          <a:p>
            <a:pPr marL="228600" lvl="0" indent="-228600">
              <a:buFont typeface="+mj-lt"/>
              <a:buAutoNum type="arabicPeriod"/>
            </a:pPr>
            <a:r>
              <a:rPr lang="en-US" b="0" i="0" baseline="0" dirty="0"/>
              <a:t>Ask students what they think you should do if you detect a leak. (It’s mentioned in the definition of </a:t>
            </a:r>
            <a:r>
              <a:rPr lang="en-US" b="0" i="1" baseline="0" dirty="0"/>
              <a:t>natural gas</a:t>
            </a:r>
            <a:r>
              <a:rPr lang="en-US" b="0" i="0" baseline="0" dirty="0"/>
              <a:t>.) Leave the home, get to a safe distance, and call 911.</a:t>
            </a:r>
            <a:endParaRPr lang="en-US" b="0" dirty="0"/>
          </a:p>
        </p:txBody>
      </p:sp>
    </p:spTree>
    <p:extLst>
      <p:ext uri="{BB962C8B-B14F-4D97-AF65-F5344CB8AC3E}">
        <p14:creationId xmlns:p14="http://schemas.microsoft.com/office/powerpoint/2010/main" val="29016544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Smell</a:t>
            </a:r>
            <a:r>
              <a:rPr lang="en-US" b="1" baseline="0" dirty="0" smtClean="0"/>
              <a:t> gas? Move fast.</a:t>
            </a:r>
            <a:r>
              <a:rPr lang="en-US" b="1" dirty="0" smtClean="0"/>
              <a:t> (1</a:t>
            </a:r>
            <a:r>
              <a:rPr lang="en-US" b="1" baseline="0" dirty="0" smtClean="0"/>
              <a:t> slide: </a:t>
            </a:r>
            <a:r>
              <a:rPr lang="en-US" b="1" dirty="0" smtClean="0"/>
              <a:t>2 minutes)</a:t>
            </a:r>
            <a:endParaRPr lang="en-US" b="1" baseline="0" dirty="0" smtClean="0"/>
          </a:p>
          <a:p>
            <a:r>
              <a:rPr lang="en-US" dirty="0" smtClean="0"/>
              <a:t>This</a:t>
            </a:r>
            <a:r>
              <a:rPr lang="en-US" baseline="0" dirty="0" smtClean="0"/>
              <a:t> video illustrates what to do if you smell natural gas: https://www.youtube.com/watch?v=lN41IOBE9U4</a:t>
            </a:r>
          </a:p>
          <a:p>
            <a:endParaRPr lang="en-US" baseline="0" dirty="0" smtClean="0"/>
          </a:p>
          <a:p>
            <a:endParaRPr lang="en-US" dirty="0"/>
          </a:p>
        </p:txBody>
      </p:sp>
    </p:spTree>
    <p:extLst>
      <p:ext uri="{BB962C8B-B14F-4D97-AF65-F5344CB8AC3E}">
        <p14:creationId xmlns:p14="http://schemas.microsoft.com/office/powerpoint/2010/main" val="249588291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1" dirty="0" smtClean="0"/>
              <a:t>What to do if you smell gas (1</a:t>
            </a:r>
            <a:r>
              <a:rPr lang="en-US" b="1" baseline="0" dirty="0" smtClean="0"/>
              <a:t> slide: </a:t>
            </a:r>
            <a:r>
              <a:rPr lang="en-US" b="1" dirty="0" smtClean="0"/>
              <a:t>3 - 4 minutes)</a:t>
            </a:r>
          </a:p>
          <a:p>
            <a:pPr marL="228600" indent="-228600">
              <a:buFont typeface="+mj-lt"/>
              <a:buAutoNum type="arabicPeriod"/>
            </a:pPr>
            <a:endParaRPr lang="en-US" b="1" dirty="0" smtClean="0"/>
          </a:p>
          <a:p>
            <a:pPr marL="228600" indent="-228600">
              <a:buFont typeface="+mj-lt"/>
              <a:buAutoNum type="arabicPeriod"/>
            </a:pPr>
            <a:r>
              <a:rPr lang="en-US" b="0" dirty="0" smtClean="0"/>
              <a:t>Students should</a:t>
            </a:r>
            <a:r>
              <a:rPr lang="en-US" b="0" baseline="0" dirty="0" smtClean="0"/>
              <a:t> have a general idea of what to do if they smell gas, from watching the video on the previous slide. </a:t>
            </a:r>
          </a:p>
          <a:p>
            <a:pPr marL="228600" indent="-228600">
              <a:buFont typeface="+mj-lt"/>
              <a:buAutoNum type="arabicPeriod"/>
            </a:pPr>
            <a:r>
              <a:rPr lang="en-US" b="0" baseline="0" dirty="0" smtClean="0"/>
              <a:t>Review the cautions in the “Don’t” column, which the video did not cover. Since natural gas is flammable, you should avoid doing these things as you make your escape. You don’t want to cause a spark. </a:t>
            </a:r>
          </a:p>
          <a:p>
            <a:endParaRPr lang="en-US" dirty="0"/>
          </a:p>
        </p:txBody>
      </p:sp>
    </p:spTree>
    <p:extLst>
      <p:ext uri="{BB962C8B-B14F-4D97-AF65-F5344CB8AC3E}">
        <p14:creationId xmlns:p14="http://schemas.microsoft.com/office/powerpoint/2010/main" val="8545698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The silent killer (1 of 2 slides - 5 min total)</a:t>
            </a:r>
          </a:p>
          <a:p>
            <a:r>
              <a:rPr lang="en-US" b="0" dirty="0" smtClean="0"/>
              <a:t>This video explains what carbon monoxide is,</a:t>
            </a:r>
            <a:r>
              <a:rPr lang="en-US" b="0" baseline="0" dirty="0" smtClean="0"/>
              <a:t> and the symptoms of poisoning: https://www.youtube.com/watch?v=2HiXj6tvkBY&amp;feature=youtu.be</a:t>
            </a:r>
            <a:endParaRPr lang="en-US" b="0" dirty="0" smtClean="0"/>
          </a:p>
          <a:p>
            <a:pPr marL="171450" indent="-171450">
              <a:buFont typeface="Arial" panose="020B0604020202020204" pitchFamily="34" charset="0"/>
              <a:buChar char="•"/>
            </a:pPr>
            <a:r>
              <a:rPr lang="en-US" dirty="0" smtClean="0"/>
              <a:t>Help students understand that natural gas and carbon monoxide are NOT the same</a:t>
            </a:r>
            <a:r>
              <a:rPr lang="en-US" baseline="0" dirty="0" smtClean="0"/>
              <a:t> thing. </a:t>
            </a:r>
          </a:p>
          <a:p>
            <a:pPr marL="171450" indent="-171450">
              <a:buFont typeface="Arial" panose="020B0604020202020204" pitchFamily="34" charset="0"/>
              <a:buChar char="•"/>
            </a:pPr>
            <a:r>
              <a:rPr lang="en-US" baseline="0" dirty="0" smtClean="0"/>
              <a:t>Carbon monoxide is a byproduct of natural gas. Usually, it’s not a problem: it gets burned up along with the gas in your stove, furnace, water heater, etc. </a:t>
            </a:r>
          </a:p>
          <a:p>
            <a:pPr marL="171450" indent="-171450">
              <a:buFont typeface="Arial" panose="020B0604020202020204" pitchFamily="34" charset="0"/>
              <a:buChar char="•"/>
            </a:pPr>
            <a:r>
              <a:rPr lang="en-US" baseline="0" dirty="0" smtClean="0"/>
              <a:t>Appliance malfunction, though, can cause incomplete combustion, so that carbon monoxide gets into the air you breathe. </a:t>
            </a:r>
          </a:p>
          <a:p>
            <a:pPr marL="171450" indent="-171450">
              <a:buFont typeface="Arial" panose="020B0604020202020204" pitchFamily="34" charset="0"/>
              <a:buChar char="•"/>
            </a:pPr>
            <a:r>
              <a:rPr lang="en-US" dirty="0" smtClean="0"/>
              <a:t>Carbon monoxide poisons you by restricting the amount of oxygen in your blood. </a:t>
            </a:r>
          </a:p>
          <a:p>
            <a:pPr marL="171450" indent="-171450">
              <a:buFont typeface="Arial" panose="020B0604020202020204" pitchFamily="34" charset="0"/>
              <a:buChar char="•"/>
            </a:pPr>
            <a:r>
              <a:rPr lang="en-US" dirty="0" smtClean="0"/>
              <a:t>Affects of carbon monoxide poisoning are kind of like the flu: nausea, dizziness, vomiting, headache, drowsiness – and in high concentrations, confusion, coma and death.</a:t>
            </a:r>
          </a:p>
          <a:p>
            <a:pPr marL="0" indent="0">
              <a:buFont typeface="Arial" panose="020B0604020202020204" pitchFamily="34" charset="0"/>
              <a:buNone/>
            </a:pPr>
            <a:endParaRPr lang="en-US" dirty="0" smtClean="0"/>
          </a:p>
          <a:p>
            <a:endParaRPr lang="en-US" dirty="0"/>
          </a:p>
        </p:txBody>
      </p:sp>
    </p:spTree>
    <p:extLst>
      <p:ext uri="{BB962C8B-B14F-4D97-AF65-F5344CB8AC3E}">
        <p14:creationId xmlns:p14="http://schemas.microsoft.com/office/powerpoint/2010/main" val="19338800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Probing</a:t>
            </a:r>
            <a:r>
              <a:rPr lang="en-US" b="1" baseline="0" dirty="0" smtClean="0"/>
              <a:t> Prior Knowledge: Multiple Choice Quiz (8 slides, 15 </a:t>
            </a:r>
            <a:r>
              <a:rPr lang="mr-IN" b="1" baseline="0" dirty="0" smtClean="0"/>
              <a:t>–</a:t>
            </a:r>
            <a:r>
              <a:rPr lang="en-US" b="1" baseline="0" dirty="0" smtClean="0"/>
              <a:t> 20 minutes)</a:t>
            </a:r>
            <a:r>
              <a:rPr lang="en-US" b="1" dirty="0" smtClean="0"/>
              <a:t/>
            </a:r>
            <a:br>
              <a:rPr lang="en-US" b="1" dirty="0" smtClean="0"/>
            </a:br>
            <a:r>
              <a:rPr lang="en-US" b="1" dirty="0" smtClean="0"/>
              <a:t/>
            </a:r>
            <a:br>
              <a:rPr lang="en-US" b="1" dirty="0" smtClean="0"/>
            </a:br>
            <a:r>
              <a:rPr lang="en-US" b="1" dirty="0" smtClean="0"/>
              <a:t>CORRECT</a:t>
            </a:r>
            <a:r>
              <a:rPr lang="en-US" b="1" baseline="0" dirty="0" smtClean="0"/>
              <a:t> ANWER IS C. </a:t>
            </a:r>
            <a:r>
              <a:rPr lang="en-US" b="0" baseline="0" dirty="0" smtClean="0"/>
              <a:t>It’s such a different answer choice that students may pick it for that reason. It is important to emphasize that the human body is NOT an insulator, though it doesn’t conduct electricity to the same degree that metal might. Plus, because skin can act as an insulator, it can provide some protection from low-level electric shocks. What also affects the damage and the degree of conductivity/insulation is the path that the current travels in the body. [More in subsequent questions]</a:t>
            </a:r>
          </a:p>
          <a:p>
            <a:endParaRPr lang="en-US" dirty="0"/>
          </a:p>
          <a:p>
            <a:pPr marL="228600" indent="-228600">
              <a:buFont typeface="+mj-lt"/>
              <a:buAutoNum type="arabicPeriod"/>
            </a:pPr>
            <a:r>
              <a:rPr lang="en-US" dirty="0"/>
              <a:t>Decide how you want to solicit</a:t>
            </a:r>
            <a:r>
              <a:rPr lang="en-US" baseline="0" dirty="0"/>
              <a:t> answers for the following quiz questions and let students know your expectations.</a:t>
            </a:r>
          </a:p>
          <a:p>
            <a:pPr marL="228600" indent="-228600">
              <a:buFont typeface="+mj-lt"/>
              <a:buAutoNum type="arabicPeriod"/>
            </a:pPr>
            <a:endParaRPr lang="en-US" baseline="0" dirty="0"/>
          </a:p>
          <a:p>
            <a:pPr marL="228600" indent="-228600">
              <a:buFont typeface="+mj-lt"/>
              <a:buAutoNum type="arabicPeriod"/>
            </a:pPr>
            <a:r>
              <a:rPr lang="en-US" baseline="0" dirty="0"/>
              <a:t>Spend an appropriate amount of time exploring and presenting the answer so that students understand that an electric current will flow through their bodies under many circumstances.</a:t>
            </a:r>
          </a:p>
          <a:p>
            <a:pPr marL="228600" indent="-228600">
              <a:buFont typeface="+mj-lt"/>
              <a:buAutoNum type="arabicPeriod"/>
            </a:pPr>
            <a:endParaRPr lang="en-US" baseline="0" dirty="0"/>
          </a:p>
          <a:p>
            <a:pPr marL="228600" indent="-228600">
              <a:buFont typeface="+mj-lt"/>
              <a:buAutoNum type="arabicPeriod"/>
            </a:pPr>
            <a:endParaRPr lang="en-US" baseline="0" dirty="0"/>
          </a:p>
          <a:p>
            <a:endParaRPr lang="en-US" dirty="0"/>
          </a:p>
        </p:txBody>
      </p:sp>
    </p:spTree>
    <p:extLst>
      <p:ext uri="{BB962C8B-B14F-4D97-AF65-F5344CB8AC3E}">
        <p14:creationId xmlns:p14="http://schemas.microsoft.com/office/powerpoint/2010/main" val="3512432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Times" charset="0"/>
                <a:ea typeface="Geneva" charset="0"/>
                <a:cs typeface="Geneva" charset="0"/>
              </a:rPr>
              <a:t>The silent killer (2 of 2 slides - 5 min total)</a:t>
            </a:r>
            <a:endParaRPr lang="en-US" sz="1200" kern="1200" dirty="0" smtClean="0">
              <a:solidFill>
                <a:schemeClr val="tx1"/>
              </a:solidFill>
              <a:effectLst/>
              <a:latin typeface="Times" charset="0"/>
              <a:ea typeface="Geneva" charset="0"/>
              <a:cs typeface="Geneva" charset="0"/>
            </a:endParaRPr>
          </a:p>
          <a:p>
            <a:r>
              <a:rPr lang="en-US" sz="1200" b="1" kern="1200" dirty="0" smtClean="0">
                <a:solidFill>
                  <a:schemeClr val="tx1"/>
                </a:solidFill>
                <a:effectLst/>
                <a:latin typeface="Times" charset="0"/>
                <a:ea typeface="Geneva" charset="0"/>
                <a:cs typeface="Geneva" charset="0"/>
              </a:rPr>
              <a:t>Have one student read each of the top three tips. The carbon monoxide detector is the biggest one, and probably the most relevant to students themselves (vs. parents).</a:t>
            </a:r>
            <a:endParaRPr lang="en-US" sz="1200" kern="1200" dirty="0" smtClean="0">
              <a:solidFill>
                <a:schemeClr val="tx1"/>
              </a:solidFill>
              <a:effectLst/>
              <a:latin typeface="Times" charset="0"/>
              <a:ea typeface="Geneva" charset="0"/>
              <a:cs typeface="Geneva" charset="0"/>
            </a:endParaRPr>
          </a:p>
          <a:p>
            <a:r>
              <a:rPr lang="en-US" sz="1200" b="1" kern="1200" dirty="0" smtClean="0">
                <a:solidFill>
                  <a:schemeClr val="tx1"/>
                </a:solidFill>
                <a:effectLst/>
                <a:latin typeface="Times" charset="0"/>
                <a:ea typeface="Geneva" charset="0"/>
                <a:cs typeface="Geneva" charset="0"/>
              </a:rPr>
              <a:t>Already have a carbon monoxide detector? Go check its batteries and / or make sure it’s working. </a:t>
            </a:r>
            <a:endParaRPr lang="en-US" sz="1200" kern="1200" dirty="0" smtClean="0">
              <a:solidFill>
                <a:schemeClr val="tx1"/>
              </a:solidFill>
              <a:effectLst/>
              <a:latin typeface="Times" charset="0"/>
              <a:ea typeface="Geneva" charset="0"/>
              <a:cs typeface="Geneva" charset="0"/>
            </a:endParaRPr>
          </a:p>
          <a:p>
            <a:r>
              <a:rPr lang="en-US" sz="1200" b="1" kern="1200" dirty="0" smtClean="0">
                <a:solidFill>
                  <a:schemeClr val="tx1"/>
                </a:solidFill>
                <a:effectLst/>
                <a:latin typeface="Times" charset="0"/>
                <a:ea typeface="Geneva" charset="0"/>
                <a:cs typeface="Geneva" charset="0"/>
              </a:rPr>
              <a:t>More is better: Just like you have several smoke alarms throughout your house, put carbon monoxide detectors in all major areas of your home. </a:t>
            </a:r>
            <a:endParaRPr lang="en-US" sz="1200" kern="1200" dirty="0" smtClean="0">
              <a:solidFill>
                <a:schemeClr val="tx1"/>
              </a:solidFill>
              <a:effectLst/>
              <a:latin typeface="Times" charset="0"/>
              <a:ea typeface="Geneva" charset="0"/>
              <a:cs typeface="Geneva" charset="0"/>
            </a:endParaRPr>
          </a:p>
          <a:p>
            <a:r>
              <a:rPr lang="en-US" sz="1200" b="1" kern="1200" dirty="0" smtClean="0">
                <a:solidFill>
                  <a:schemeClr val="tx1"/>
                </a:solidFill>
                <a:effectLst/>
                <a:latin typeface="Times" charset="0"/>
                <a:ea typeface="Geneva" charset="0"/>
                <a:cs typeface="Geneva" charset="0"/>
              </a:rPr>
              <a:t>Carbon monoxide especially loves to catch people asleep, when you’re not able to realize how it’s affecting you. So the most important place to put your detector is near your family’s bedrooms, or anywhere people </a:t>
            </a:r>
            <a:r>
              <a:rPr lang="en-US" sz="1200" b="1" kern="1200" dirty="0" smtClean="0">
                <a:solidFill>
                  <a:schemeClr val="tx1"/>
                </a:solidFill>
                <a:effectLst/>
                <a:latin typeface="Times" charset="0"/>
                <a:ea typeface="Geneva" charset="0"/>
                <a:cs typeface="Geneva" charset="0"/>
              </a:rPr>
              <a:t>sleep. </a:t>
            </a:r>
            <a:endParaRPr lang="en-US" sz="1200" kern="1200" dirty="0">
              <a:solidFill>
                <a:schemeClr val="tx1"/>
              </a:solidFill>
              <a:effectLst/>
              <a:latin typeface="Times" charset="0"/>
              <a:ea typeface="Geneva" charset="0"/>
              <a:cs typeface="Geneva" charset="0"/>
            </a:endParaRPr>
          </a:p>
        </p:txBody>
      </p:sp>
    </p:spTree>
    <p:extLst>
      <p:ext uri="{BB962C8B-B14F-4D97-AF65-F5344CB8AC3E}">
        <p14:creationId xmlns:p14="http://schemas.microsoft.com/office/powerpoint/2010/main" val="20488884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baseline="0" dirty="0"/>
              <a:t>One at a time, have different students expand upon each bullet as a way to review the key points up until this point. </a:t>
            </a:r>
            <a:endParaRPr lang="en-US" dirty="0"/>
          </a:p>
        </p:txBody>
      </p:sp>
    </p:spTree>
    <p:extLst>
      <p:ext uri="{BB962C8B-B14F-4D97-AF65-F5344CB8AC3E}">
        <p14:creationId xmlns:p14="http://schemas.microsoft.com/office/powerpoint/2010/main" val="38061582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1" dirty="0"/>
              <a:t>Student Group Projects (1 slide: 30 </a:t>
            </a:r>
            <a:r>
              <a:rPr lang="mr-IN" b="1" dirty="0"/>
              <a:t>–</a:t>
            </a:r>
            <a:r>
              <a:rPr lang="en-US" b="1" dirty="0"/>
              <a:t> 50 minutes)</a:t>
            </a:r>
          </a:p>
          <a:p>
            <a:pPr marL="0" indent="0">
              <a:buFont typeface="+mj-lt"/>
              <a:buNone/>
            </a:pPr>
            <a:endParaRPr lang="en-US" b="1" dirty="0"/>
          </a:p>
          <a:p>
            <a:pPr marL="0" indent="0">
              <a:buFont typeface="+mj-lt"/>
              <a:buNone/>
            </a:pPr>
            <a:r>
              <a:rPr lang="en-US" b="1" dirty="0"/>
              <a:t>Decide the amount of time that you want to spend on this portion of the module as well as the</a:t>
            </a:r>
            <a:r>
              <a:rPr lang="en-US" b="1" baseline="0" dirty="0"/>
              <a:t> resources you are able to provide for creating educational materials</a:t>
            </a:r>
            <a:r>
              <a:rPr lang="en-US" b="1" dirty="0"/>
              <a:t>. </a:t>
            </a:r>
            <a:r>
              <a:rPr lang="en-US" b="0" dirty="0"/>
              <a:t>The primary outcomes are for your students to create educational materials (e.g., posters, PSAs, school</a:t>
            </a:r>
            <a:r>
              <a:rPr lang="en-US" b="0" baseline="0" dirty="0"/>
              <a:t> announcements) on energy safety for elementary school children. If possible, it will be a valuable experience for students to visit </a:t>
            </a:r>
            <a:r>
              <a:rPr lang="en-US" b="0" baseline="0" dirty="0" smtClean="0"/>
              <a:t>a younger class and </a:t>
            </a:r>
            <a:r>
              <a:rPr lang="en-US" b="0" baseline="0" dirty="0"/>
              <a:t>teach what they have learned. This </a:t>
            </a:r>
            <a:r>
              <a:rPr lang="en-US" b="0" baseline="0" dirty="0" smtClean="0"/>
              <a:t>slide </a:t>
            </a:r>
            <a:r>
              <a:rPr lang="en-US" b="0" baseline="0" dirty="0"/>
              <a:t>will guide them through the process, but you will have to </a:t>
            </a:r>
            <a:r>
              <a:rPr lang="en-US" b="0" baseline="0" dirty="0" smtClean="0"/>
              <a:t>provide your </a:t>
            </a:r>
            <a:r>
              <a:rPr lang="en-US" b="0" baseline="0" dirty="0"/>
              <a:t>specific expectations. </a:t>
            </a:r>
          </a:p>
          <a:p>
            <a:pPr marL="0" indent="0">
              <a:buFont typeface="+mj-lt"/>
              <a:buNone/>
            </a:pPr>
            <a:endParaRPr lang="en-US" b="0" baseline="0" dirty="0"/>
          </a:p>
          <a:p>
            <a:pPr marL="0" indent="0">
              <a:buFont typeface="+mj-lt"/>
              <a:buNone/>
            </a:pPr>
            <a:r>
              <a:rPr lang="en-US" b="0" baseline="0" dirty="0"/>
              <a:t>Reveal each step as you get there. </a:t>
            </a:r>
          </a:p>
          <a:p>
            <a:pPr marL="0" indent="0">
              <a:buFont typeface="+mj-lt"/>
              <a:buNone/>
            </a:pPr>
            <a:endParaRPr lang="en-US" b="0" baseline="0" dirty="0"/>
          </a:p>
          <a:p>
            <a:pPr marL="228600" indent="-228600">
              <a:buFont typeface="+mj-lt"/>
              <a:buAutoNum type="arabicPeriod"/>
            </a:pPr>
            <a:r>
              <a:rPr lang="en-US" b="0" baseline="0" dirty="0"/>
              <a:t>Divide students into groups (2 </a:t>
            </a:r>
            <a:r>
              <a:rPr lang="mr-IN" b="0" baseline="0" dirty="0"/>
              <a:t>–</a:t>
            </a:r>
            <a:r>
              <a:rPr lang="en-US" b="0" baseline="0" dirty="0"/>
              <a:t> 4 students per group). Go over Step 1. Set time frames, answer questions, etc.</a:t>
            </a:r>
          </a:p>
          <a:p>
            <a:pPr marL="228600" indent="-228600">
              <a:buFont typeface="+mj-lt"/>
              <a:buAutoNum type="arabicPeriod"/>
            </a:pPr>
            <a:endParaRPr lang="en-US" b="0" baseline="0" dirty="0"/>
          </a:p>
          <a:p>
            <a:pPr marL="228600" indent="-228600">
              <a:buFont typeface="+mj-lt"/>
              <a:buAutoNum type="arabicPeriod"/>
            </a:pPr>
            <a:r>
              <a:rPr lang="en-US" b="0" baseline="0" dirty="0"/>
              <a:t>Reveal step 2. Set time frames, etc.</a:t>
            </a:r>
          </a:p>
          <a:p>
            <a:pPr marL="228600" indent="-228600">
              <a:buFont typeface="+mj-lt"/>
              <a:buAutoNum type="arabicPeriod"/>
            </a:pPr>
            <a:endParaRPr lang="en-US" b="0" baseline="0" dirty="0"/>
          </a:p>
          <a:p>
            <a:pPr marL="228600" indent="-228600">
              <a:buFont typeface="+mj-lt"/>
              <a:buAutoNum type="arabicPeriod"/>
            </a:pPr>
            <a:r>
              <a:rPr lang="en-US" b="0" baseline="0" dirty="0"/>
              <a:t>Reveal step 3 and its bullets. It may be best to facilitate the first part as a full class.  </a:t>
            </a:r>
          </a:p>
          <a:p>
            <a:pPr marL="228600" indent="-228600">
              <a:buFont typeface="+mj-lt"/>
              <a:buAutoNum type="arabicPeriod"/>
            </a:pPr>
            <a:endParaRPr lang="en-US" b="0" baseline="0" dirty="0"/>
          </a:p>
          <a:p>
            <a:pPr marL="228600" indent="-228600">
              <a:buFont typeface="+mj-lt"/>
              <a:buAutoNum type="arabicPeriod"/>
            </a:pPr>
            <a:r>
              <a:rPr lang="en-US" b="0" baseline="0" dirty="0"/>
              <a:t>Reveal step 4 and let the students loose to create their own resources. </a:t>
            </a:r>
          </a:p>
          <a:p>
            <a:pPr marL="228600" indent="-228600">
              <a:buFont typeface="+mj-lt"/>
              <a:buAutoNum type="arabicPeriod"/>
            </a:pPr>
            <a:endParaRPr lang="en-US" b="0" baseline="0" dirty="0"/>
          </a:p>
          <a:p>
            <a:pPr marL="228600" indent="-228600">
              <a:buFont typeface="+mj-lt"/>
              <a:buAutoNum type="arabicPeriod"/>
            </a:pPr>
            <a:endParaRPr lang="en-US" b="0" baseline="0" dirty="0"/>
          </a:p>
          <a:p>
            <a:pPr marL="228600" indent="-228600">
              <a:buFont typeface="+mj-lt"/>
              <a:buAutoNum type="arabicPeriod"/>
            </a:pPr>
            <a:endParaRPr lang="en-US" b="1" dirty="0"/>
          </a:p>
        </p:txBody>
      </p:sp>
    </p:spTree>
    <p:extLst>
      <p:ext uri="{BB962C8B-B14F-4D97-AF65-F5344CB8AC3E}">
        <p14:creationId xmlns:p14="http://schemas.microsoft.com/office/powerpoint/2010/main" val="29016544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endParaRPr lang="en-US" b="1" dirty="0"/>
          </a:p>
        </p:txBody>
      </p:sp>
    </p:spTree>
    <p:extLst>
      <p:ext uri="{BB962C8B-B14F-4D97-AF65-F5344CB8AC3E}">
        <p14:creationId xmlns:p14="http://schemas.microsoft.com/office/powerpoint/2010/main" val="29016544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CORRECT ANSWER IS D. (2</a:t>
            </a:r>
            <a:r>
              <a:rPr lang="en-US" b="1" baseline="0" dirty="0" smtClean="0"/>
              <a:t> of 8 slides)</a:t>
            </a:r>
            <a:endParaRPr lang="en-US" b="1" dirty="0" smtClean="0"/>
          </a:p>
          <a:p>
            <a:endParaRPr lang="en-US" b="1" dirty="0" smtClean="0"/>
          </a:p>
          <a:p>
            <a:r>
              <a:rPr lang="en-US" b="0" dirty="0" smtClean="0"/>
              <a:t>Students</a:t>
            </a:r>
            <a:r>
              <a:rPr lang="en-US" b="0" baseline="0" dirty="0" smtClean="0"/>
              <a:t> are likely to get this correct, even if they didn’t realize that all of those different injuries can occur. </a:t>
            </a:r>
          </a:p>
          <a:p>
            <a:endParaRPr lang="en-US" b="0" baseline="0" dirty="0" smtClean="0"/>
          </a:p>
          <a:p>
            <a:pPr marL="228600" indent="-228600">
              <a:buFont typeface="+mj-lt"/>
              <a:buAutoNum type="arabicPeriod"/>
            </a:pPr>
            <a:r>
              <a:rPr lang="en-US" b="0" baseline="0" dirty="0" smtClean="0"/>
              <a:t>Before going over this question, ask students if any of them have experienced an electric shock before and what it was like. Many may talk about a shock from static electricity. (You can share that you’ll be doing some experiments with static electricity later.) Some may have felt a low buzz/zap from an electric current. Some may have even had a more severe experience. You can introduce the question by saying that sometimes the effect of an electric shock can be a lot worse than what they have experienced. </a:t>
            </a:r>
          </a:p>
          <a:p>
            <a:pPr marL="228600" indent="-228600">
              <a:buFont typeface="+mj-lt"/>
              <a:buAutoNum type="arabicPeriod"/>
            </a:pPr>
            <a:endParaRPr lang="en-US" b="0" baseline="0" dirty="0" smtClean="0"/>
          </a:p>
          <a:p>
            <a:pPr marL="228600" marR="0" indent="-228600" algn="l" defTabSz="914400" rtl="0" eaLnBrk="0" fontAlgn="base" latinLnBrk="0" hangingPunct="0">
              <a:lnSpc>
                <a:spcPct val="100000"/>
              </a:lnSpc>
              <a:spcBef>
                <a:spcPct val="30000"/>
              </a:spcBef>
              <a:spcAft>
                <a:spcPct val="0"/>
              </a:spcAft>
              <a:buClrTx/>
              <a:buSzTx/>
              <a:buFont typeface="+mj-lt"/>
              <a:buAutoNum type="arabicPeriod"/>
              <a:tabLst/>
              <a:defRPr/>
            </a:pPr>
            <a:r>
              <a:rPr lang="en-US" b="0" baseline="0" dirty="0" smtClean="0"/>
              <a:t>Ask the question. After revealing the answer, make sure that students know that cardiac arrest means that the heart stops beating. </a:t>
            </a:r>
          </a:p>
          <a:p>
            <a:pPr marL="0" indent="0">
              <a:buFont typeface="+mj-lt"/>
              <a:buNone/>
            </a:pPr>
            <a:endParaRPr lang="en-US" b="1" dirty="0" smtClean="0"/>
          </a:p>
          <a:p>
            <a:endParaRPr lang="en-US" dirty="0"/>
          </a:p>
        </p:txBody>
      </p:sp>
    </p:spTree>
    <p:extLst>
      <p:ext uri="{BB962C8B-B14F-4D97-AF65-F5344CB8AC3E}">
        <p14:creationId xmlns:p14="http://schemas.microsoft.com/office/powerpoint/2010/main" val="3565467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CORRRECT ANSWER IS TRUE.</a:t>
            </a:r>
            <a:r>
              <a:rPr lang="en-US" b="0" dirty="0" smtClean="0"/>
              <a:t> </a:t>
            </a:r>
            <a:r>
              <a:rPr lang="en-US" b="1" dirty="0" smtClean="0"/>
              <a:t>(3</a:t>
            </a:r>
            <a:r>
              <a:rPr lang="en-US" b="1" baseline="0" dirty="0" smtClean="0"/>
              <a:t> of 8 slides)</a:t>
            </a:r>
            <a:endParaRPr lang="en-US" b="0" dirty="0" smtClean="0"/>
          </a:p>
          <a:p>
            <a:endParaRPr lang="en-US" b="0" dirty="0" smtClean="0"/>
          </a:p>
          <a:p>
            <a:r>
              <a:rPr lang="en-US" b="0" dirty="0" smtClean="0"/>
              <a:t>As</a:t>
            </a:r>
            <a:r>
              <a:rPr lang="en-US" b="0" baseline="0" dirty="0" smtClean="0"/>
              <a:t> mentioned in a previous question, up to a point skin can act as a bit of an insulator — a protective layer that provides resistance to an electric current. Wet skin, however, is more like a conductor. Students will mostly likely answer this correctly. Many probably will have heard about dangers of electricity and water. They probably weren’t sure why, though. </a:t>
            </a:r>
          </a:p>
          <a:p>
            <a:endParaRPr lang="en-US" b="0" baseline="0" dirty="0" smtClean="0"/>
          </a:p>
          <a:p>
            <a:pPr marL="228600" indent="-228600">
              <a:buFont typeface="+mj-lt"/>
              <a:buAutoNum type="arabicPeriod"/>
            </a:pPr>
            <a:r>
              <a:rPr lang="en-US" dirty="0" smtClean="0"/>
              <a:t>After</a:t>
            </a:r>
            <a:r>
              <a:rPr lang="en-US" baseline="0" dirty="0" smtClean="0"/>
              <a:t> revealing the answer, ask students if they’ve heard about the dangers water and electricity. Then ask those who have, if they knew why water poses an added danger.</a:t>
            </a:r>
            <a:endParaRPr lang="en-US" dirty="0" smtClean="0"/>
          </a:p>
          <a:p>
            <a:endParaRPr lang="en-US" dirty="0"/>
          </a:p>
        </p:txBody>
      </p:sp>
    </p:spTree>
    <p:extLst>
      <p:ext uri="{BB962C8B-B14F-4D97-AF65-F5344CB8AC3E}">
        <p14:creationId xmlns:p14="http://schemas.microsoft.com/office/powerpoint/2010/main" val="4063756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CORRRECT ANSWER IS TRUE.</a:t>
            </a:r>
            <a:r>
              <a:rPr lang="en-US" b="0" dirty="0" smtClean="0"/>
              <a:t> </a:t>
            </a:r>
            <a:r>
              <a:rPr lang="en-US" b="1" dirty="0" smtClean="0"/>
              <a:t>(4</a:t>
            </a:r>
            <a:r>
              <a:rPr lang="en-US" b="1" baseline="0" dirty="0" smtClean="0"/>
              <a:t> of 8 slides)</a:t>
            </a:r>
            <a:endParaRPr lang="en-US" b="0" dirty="0" smtClean="0"/>
          </a:p>
          <a:p>
            <a:endParaRPr lang="en-US" b="0" dirty="0" smtClean="0"/>
          </a:p>
          <a:p>
            <a:r>
              <a:rPr lang="en-US" b="0" dirty="0" smtClean="0"/>
              <a:t>In</a:t>
            </a:r>
            <a:r>
              <a:rPr lang="en-US" b="0" baseline="0" dirty="0" smtClean="0"/>
              <a:t> fact, it’s more common that burns from electric shock affect internal tissues and organs, sometimes making it difficult to fully diagnose. Internal burning tends to reflect the path of the electric current through the body. </a:t>
            </a:r>
          </a:p>
          <a:p>
            <a:endParaRPr lang="en-US" b="0" baseline="0" dirty="0" smtClean="0"/>
          </a:p>
          <a:p>
            <a:pPr marL="228600" indent="-228600">
              <a:buFont typeface="+mj-lt"/>
              <a:buAutoNum type="arabicPeriod"/>
            </a:pPr>
            <a:r>
              <a:rPr lang="en-US" b="0" baseline="0" dirty="0" smtClean="0"/>
              <a:t>Before you reveal the answer, make sure that students have at least some understanding of what an internal or “subdermal” burn might mean: such concentrated heat and energy that it causes the body to burn from the inside.  You’re likely to get a strong reaction of “that’s nasty” and the like!</a:t>
            </a:r>
            <a:endParaRPr lang="en-US" dirty="0"/>
          </a:p>
        </p:txBody>
      </p:sp>
    </p:spTree>
    <p:extLst>
      <p:ext uri="{BB962C8B-B14F-4D97-AF65-F5344CB8AC3E}">
        <p14:creationId xmlns:p14="http://schemas.microsoft.com/office/powerpoint/2010/main" val="3777194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CORRECT ANSWER</a:t>
            </a:r>
            <a:r>
              <a:rPr lang="en-US" b="1" baseline="0" dirty="0" smtClean="0"/>
              <a:t> IS TRUE </a:t>
            </a:r>
            <a:r>
              <a:rPr lang="en-US" b="1" dirty="0" smtClean="0"/>
              <a:t>(5</a:t>
            </a:r>
            <a:r>
              <a:rPr lang="en-US" b="1" baseline="0" dirty="0" smtClean="0"/>
              <a:t> of 8 slides)</a:t>
            </a:r>
            <a:endParaRPr lang="en-US" b="0" dirty="0" smtClean="0"/>
          </a:p>
          <a:p>
            <a:r>
              <a:rPr lang="en-US" b="0" baseline="0" dirty="0" smtClean="0"/>
              <a:t>All of these circumstances account for ways (outside of lightning) that people can be shocked, sometimes fatally. A) can often occur at home or in the workplace where there might be some DIY wiring or a severed wire that’s still slightly attached, and a finger touches the severed part. B) can also occur with a wire that’s completely severed or even with a downed power line. Students can picture C) as something like sticking a fork (metal conductor) into an outlet. </a:t>
            </a:r>
          </a:p>
          <a:p>
            <a:endParaRPr lang="en-US" b="0" baseline="0" dirty="0" smtClean="0"/>
          </a:p>
          <a:p>
            <a:pPr marL="228600" indent="-228600">
              <a:buFont typeface="+mj-lt"/>
              <a:buAutoNum type="arabicPeriod"/>
            </a:pPr>
            <a:r>
              <a:rPr lang="en-US" b="0" baseline="0" dirty="0" smtClean="0"/>
              <a:t>Of the questions, this is one that is most likely to require you to read it twice to ensure that people understand it. They’re likely to think that the answer is True but may not fully understand what it’s asking at first. </a:t>
            </a:r>
          </a:p>
          <a:p>
            <a:pPr marL="228600" indent="-228600">
              <a:buFont typeface="+mj-lt"/>
              <a:buAutoNum type="arabicPeriod"/>
            </a:pPr>
            <a:endParaRPr lang="en-US" b="0" baseline="0" dirty="0" smtClean="0"/>
          </a:p>
          <a:p>
            <a:pPr marL="228600" indent="-228600">
              <a:buFont typeface="+mj-lt"/>
              <a:buAutoNum type="arabicPeriod"/>
            </a:pPr>
            <a:r>
              <a:rPr lang="en-US" b="0" baseline="0" dirty="0" smtClean="0"/>
              <a:t>When you reveal the answer, you can say that these circumstances account for shocks (including static electricity for C) other than lightning. </a:t>
            </a:r>
          </a:p>
          <a:p>
            <a:pPr marL="228600" indent="-228600">
              <a:buFont typeface="+mj-lt"/>
              <a:buAutoNum type="arabicPeriod"/>
            </a:pPr>
            <a:endParaRPr lang="en-US" b="0" baseline="0" dirty="0" smtClean="0"/>
          </a:p>
          <a:p>
            <a:pPr marL="228600" indent="-228600">
              <a:buFont typeface="+mj-lt"/>
              <a:buAutoNum type="arabicPeriod"/>
            </a:pPr>
            <a:r>
              <a:rPr lang="en-US" b="0" baseline="0" dirty="0" smtClean="0"/>
              <a:t>Identify hazards to avoid — exposed wires and downed power lines, in particular. </a:t>
            </a:r>
            <a:endParaRPr lang="en-US" dirty="0"/>
          </a:p>
        </p:txBody>
      </p:sp>
    </p:spTree>
    <p:extLst>
      <p:ext uri="{BB962C8B-B14F-4D97-AF65-F5344CB8AC3E}">
        <p14:creationId xmlns:p14="http://schemas.microsoft.com/office/powerpoint/2010/main" val="37752637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CORRECT ANSWER IS A. (6</a:t>
            </a:r>
            <a:r>
              <a:rPr lang="en-US" b="1" baseline="0" dirty="0" smtClean="0"/>
              <a:t> of 8 slides)</a:t>
            </a:r>
            <a:endParaRPr lang="en-US" b="0" dirty="0" smtClean="0"/>
          </a:p>
          <a:p>
            <a:endParaRPr lang="en-US" b="1" dirty="0" smtClean="0"/>
          </a:p>
          <a:p>
            <a:r>
              <a:rPr lang="en-US" b="1" baseline="0" dirty="0" smtClean="0"/>
              <a:t> </a:t>
            </a:r>
            <a:r>
              <a:rPr lang="en-US" b="0" baseline="0" dirty="0" smtClean="0"/>
              <a:t>According to Occupational Safety &amp; Health Administration, direct exposure to anywhere between 6 and 30 millamperes (mA) is likely to cause a painful shock and loss of muscle control, including “freezing” — where muscles tense up and can’t let go of the source of the electric current.</a:t>
            </a:r>
          </a:p>
          <a:p>
            <a:endParaRPr lang="en-US" b="0" baseline="0" dirty="0" smtClean="0"/>
          </a:p>
          <a:p>
            <a:pPr marL="228600" indent="-228600">
              <a:buFont typeface="+mj-lt"/>
              <a:buAutoNum type="arabicPeriod"/>
            </a:pPr>
            <a:r>
              <a:rPr lang="en-US" b="0" baseline="0" dirty="0" smtClean="0"/>
              <a:t>If necessary, provide a little more context to “amps” by using the hyperlink in the question to take you to the term’s definition in the glossary. Students should recognize that it’s a measure of the rate of electricity flow and that many household appliances tend to use between 1 and 5 amps. [I’D LIKE THIS TO BE AS ACCURATE AS POSSIBLE BUT ALSO TANGIBLE.]</a:t>
            </a:r>
          </a:p>
          <a:p>
            <a:pPr marL="228600" indent="-228600">
              <a:buFont typeface="+mj-lt"/>
              <a:buAutoNum type="arabicPeriod"/>
            </a:pPr>
            <a:endParaRPr lang="en-US" b="0" baseline="0" dirty="0" smtClean="0"/>
          </a:p>
          <a:p>
            <a:pPr marL="228600" indent="-228600">
              <a:buFont typeface="+mj-lt"/>
              <a:buAutoNum type="arabicPeriod"/>
            </a:pPr>
            <a:r>
              <a:rPr lang="en-US" b="0" baseline="0" dirty="0" smtClean="0"/>
              <a:t>When you reveal the answer, help make sure that students recognize that a TV uses </a:t>
            </a:r>
            <a:r>
              <a:rPr lang="en-US" b="1" baseline="0" dirty="0" smtClean="0"/>
              <a:t>100 times </a:t>
            </a:r>
            <a:r>
              <a:rPr lang="en-US" b="0" baseline="0" dirty="0" smtClean="0"/>
              <a:t>more amps than is required to cause a painful shock. </a:t>
            </a:r>
            <a:endParaRPr lang="en-US" b="1" dirty="0" smtClean="0"/>
          </a:p>
          <a:p>
            <a:endParaRPr lang="en-US" dirty="0"/>
          </a:p>
        </p:txBody>
      </p:sp>
    </p:spTree>
    <p:extLst>
      <p:ext uri="{BB962C8B-B14F-4D97-AF65-F5344CB8AC3E}">
        <p14:creationId xmlns:p14="http://schemas.microsoft.com/office/powerpoint/2010/main" val="34092206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CORRECT ANSWER IS FALSE (47</a:t>
            </a:r>
            <a:r>
              <a:rPr lang="en-US" b="1" baseline="0" dirty="0" smtClean="0"/>
              <a:t> of 8 slides)</a:t>
            </a:r>
            <a:endParaRPr lang="en-US" b="0" dirty="0" smtClean="0"/>
          </a:p>
          <a:p>
            <a:r>
              <a:rPr lang="en-US" b="0" dirty="0" smtClean="0"/>
              <a:t>Annual</a:t>
            </a:r>
            <a:r>
              <a:rPr lang="en-US" b="0" baseline="0" dirty="0" smtClean="0"/>
              <a:t> deaths from lightning strikes average 50 a year in the U.S., while annual deaths from electrocutions average nearly 400. In other words, roughly 8 times more people die from electrical hazards than from lightning. </a:t>
            </a:r>
          </a:p>
          <a:p>
            <a:endParaRPr lang="en-US" b="0" baseline="0" dirty="0" smtClean="0"/>
          </a:p>
          <a:p>
            <a:pPr marL="228600" indent="-228600">
              <a:buFont typeface="+mj-lt"/>
              <a:buAutoNum type="arabicPeriod"/>
            </a:pPr>
            <a:r>
              <a:rPr lang="en-US" b="0" baseline="0" dirty="0" smtClean="0"/>
              <a:t>Before you reveal the answer, ask some students to speculate on how many people they think die each year from lightning and from electrical accidents. </a:t>
            </a:r>
          </a:p>
          <a:p>
            <a:pPr marL="228600" indent="-228600">
              <a:buFont typeface="+mj-lt"/>
              <a:buAutoNum type="arabicPeriod"/>
            </a:pPr>
            <a:endParaRPr lang="en-US" b="0" baseline="0" dirty="0" smtClean="0"/>
          </a:p>
          <a:p>
            <a:pPr marL="228600" indent="-228600">
              <a:buFont typeface="+mj-lt"/>
              <a:buAutoNum type="arabicPeriod"/>
            </a:pPr>
            <a:r>
              <a:rPr lang="en-US" b="0" baseline="0" dirty="0" smtClean="0"/>
              <a:t>Reveal the answer and the average annual deaths. Explore if the numbers are surprising and if so, why/how. </a:t>
            </a:r>
            <a:endParaRPr lang="en-US" b="1" dirty="0" smtClean="0"/>
          </a:p>
          <a:p>
            <a:endParaRPr lang="en-US" dirty="0"/>
          </a:p>
        </p:txBody>
      </p:sp>
    </p:spTree>
    <p:extLst>
      <p:ext uri="{BB962C8B-B14F-4D97-AF65-F5344CB8AC3E}">
        <p14:creationId xmlns:p14="http://schemas.microsoft.com/office/powerpoint/2010/main" val="23446197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137FD46-FEAF-FA4C-B2D3-6B86DE40C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itle 8"/>
          <p:cNvSpPr>
            <a:spLocks noGrp="1"/>
          </p:cNvSpPr>
          <p:nvPr>
            <p:ph type="title" hasCustomPrompt="1"/>
          </p:nvPr>
        </p:nvSpPr>
        <p:spPr>
          <a:xfrm>
            <a:off x="0" y="2143125"/>
            <a:ext cx="9144000" cy="733425"/>
          </a:xfrm>
          <a:prstGeom prst="rect">
            <a:avLst/>
          </a:prstGeom>
        </p:spPr>
        <p:txBody>
          <a:bodyPr/>
          <a:lstStyle>
            <a:lvl1pPr marL="0" marR="0" indent="0" algn="ctr" defTabSz="914400" rtl="0" eaLnBrk="0" fontAlgn="base" latinLnBrk="0" hangingPunct="0">
              <a:lnSpc>
                <a:spcPct val="100000"/>
              </a:lnSpc>
              <a:spcBef>
                <a:spcPct val="0"/>
              </a:spcBef>
              <a:spcAft>
                <a:spcPct val="0"/>
              </a:spcAft>
              <a:buClrTx/>
              <a:buSzTx/>
              <a:buFontTx/>
              <a:buNone/>
              <a:tabLst/>
              <a:defRPr sz="4400">
                <a:solidFill>
                  <a:schemeClr val="accent5"/>
                </a:solidFill>
                <a:latin typeface="Arial" panose="020B0604020202020204" pitchFamily="34" charset="0"/>
                <a:cs typeface="Arial" panose="020B0604020202020204" pitchFamily="34" charset="0"/>
              </a:defRPr>
            </a:lvl1pPr>
          </a:lstStyle>
          <a:p>
            <a:r>
              <a:rPr lang="en-US" dirty="0"/>
              <a:t>Click to add title</a:t>
            </a:r>
          </a:p>
        </p:txBody>
      </p:sp>
      <p:sp>
        <p:nvSpPr>
          <p:cNvPr id="11" name="Subtitle 2"/>
          <p:cNvSpPr>
            <a:spLocks noGrp="1"/>
          </p:cNvSpPr>
          <p:nvPr>
            <p:ph type="subTitle" idx="1" hasCustomPrompt="1"/>
          </p:nvPr>
        </p:nvSpPr>
        <p:spPr>
          <a:xfrm>
            <a:off x="0" y="2876550"/>
            <a:ext cx="9144000" cy="762000"/>
          </a:xfrm>
          <a:prstGeom prst="rect">
            <a:avLst/>
          </a:prstGeom>
          <a:effectLst/>
        </p:spPr>
        <p:txBody>
          <a:bodyPr/>
          <a:lstStyle>
            <a:lvl1pPr marL="0" indent="0" algn="ctr">
              <a:buNone/>
              <a:defRPr sz="2000" b="1">
                <a:solidFill>
                  <a:schemeClr val="bg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24465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457200" y="1150938"/>
            <a:ext cx="4040188" cy="481012"/>
          </a:xfrm>
          <a:prstGeom prst="rect">
            <a:avLst/>
          </a:prstGeom>
        </p:spPr>
        <p:txBody>
          <a:bodyPr anchor="b"/>
          <a:lstStyle>
            <a:lvl1pPr marL="0" indent="0">
              <a:buNone/>
              <a:defRPr sz="2000" b="1">
                <a:solidFill>
                  <a:srgbClr val="64646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Text Placeholder 4"/>
          <p:cNvSpPr>
            <a:spLocks noGrp="1"/>
          </p:cNvSpPr>
          <p:nvPr>
            <p:ph type="body" sz="quarter" idx="3"/>
          </p:nvPr>
        </p:nvSpPr>
        <p:spPr>
          <a:xfrm>
            <a:off x="4645025" y="1150938"/>
            <a:ext cx="4041775" cy="481012"/>
          </a:xfrm>
          <a:prstGeom prst="rect">
            <a:avLst/>
          </a:prstGeom>
        </p:spPr>
        <p:txBody>
          <a:bodyPr anchor="b"/>
          <a:lstStyle>
            <a:lvl1pPr marL="0" indent="0">
              <a:buNone/>
              <a:defRPr sz="2000" b="1">
                <a:solidFill>
                  <a:srgbClr val="64646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10"/>
          <p:cNvSpPr>
            <a:spLocks noGrp="1"/>
          </p:cNvSpPr>
          <p:nvPr>
            <p:ph sz="quarter" idx="11"/>
          </p:nvPr>
        </p:nvSpPr>
        <p:spPr>
          <a:xfrm>
            <a:off x="457200" y="1657350"/>
            <a:ext cx="4038600" cy="2971800"/>
          </a:xfrm>
          <a:prstGeom prst="rect">
            <a:avLst/>
          </a:prstGeom>
        </p:spPr>
        <p:txBody>
          <a:bodyPr>
            <a:normAutofit/>
          </a:bodyPr>
          <a:lstStyle>
            <a:lvl1pPr marL="171450" indent="-171450">
              <a:buClr>
                <a:schemeClr val="accent1"/>
              </a:buClr>
              <a:buSzPct val="109000"/>
              <a:buFont typeface="Arial" panose="020B0604020202020204" pitchFamily="34" charset="0"/>
              <a:buChar char="•"/>
              <a:defRPr>
                <a:solidFill>
                  <a:schemeClr val="bg2"/>
                </a:solidFill>
                <a:latin typeface="Arial" panose="020B0604020202020204" pitchFamily="34" charset="0"/>
                <a:cs typeface="Arial" panose="020B0604020202020204" pitchFamily="34" charset="0"/>
              </a:defRPr>
            </a:lvl1pPr>
            <a:lvl2pPr marL="461963" indent="-225425">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2pPr>
            <a:lvl3pPr marL="679450"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3pPr>
            <a:lvl4pPr marL="917575"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4pPr>
            <a:lvl5pPr marL="1143000"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0"/>
          <p:cNvSpPr>
            <a:spLocks noGrp="1"/>
          </p:cNvSpPr>
          <p:nvPr>
            <p:ph sz="quarter" idx="12"/>
          </p:nvPr>
        </p:nvSpPr>
        <p:spPr>
          <a:xfrm>
            <a:off x="4648200" y="1657350"/>
            <a:ext cx="4038600" cy="2971800"/>
          </a:xfrm>
          <a:prstGeom prst="rect">
            <a:avLst/>
          </a:prstGeom>
        </p:spPr>
        <p:txBody>
          <a:bodyPr>
            <a:normAutofit/>
          </a:bodyPr>
          <a:lstStyle>
            <a:lvl1pPr marL="171450" indent="-171450">
              <a:buClr>
                <a:schemeClr val="accent1"/>
              </a:buClr>
              <a:buSzPct val="109000"/>
              <a:buFont typeface="Arial" panose="020B0604020202020204" pitchFamily="34" charset="0"/>
              <a:buChar char="•"/>
              <a:defRPr>
                <a:solidFill>
                  <a:schemeClr val="bg2"/>
                </a:solidFill>
                <a:latin typeface="Arial" panose="020B0604020202020204" pitchFamily="34" charset="0"/>
                <a:cs typeface="Arial" panose="020B0604020202020204" pitchFamily="34" charset="0"/>
              </a:defRPr>
            </a:lvl1pPr>
            <a:lvl2pPr marL="461963" indent="-225425">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2pPr>
            <a:lvl3pPr marL="679450"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3pPr>
            <a:lvl4pPr marL="917575"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4pPr>
            <a:lvl5pPr marL="1143000"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pPr/>
              <a:t>‹#›</a:t>
            </a:fld>
            <a:endParaRPr lang="en-US" dirty="0"/>
          </a:p>
        </p:txBody>
      </p:sp>
      <p:sp>
        <p:nvSpPr>
          <p:cNvPr id="8" name="Title 1"/>
          <p:cNvSpPr>
            <a:spLocks noGrp="1"/>
          </p:cNvSpPr>
          <p:nvPr>
            <p:ph type="title"/>
          </p:nvPr>
        </p:nvSpPr>
        <p:spPr>
          <a:xfrm>
            <a:off x="457200" y="285750"/>
            <a:ext cx="8229600" cy="841376"/>
          </a:xfrm>
          <a:prstGeom prst="rect">
            <a:avLst/>
          </a:prstGeom>
        </p:spPr>
        <p:txBody>
          <a:bodyPr anchor="t" anchorCtr="0"/>
          <a:lstStyle>
            <a:lvl1pPr>
              <a:defRPr lang="en-US" sz="3200" b="1" dirty="0" smtClean="0">
                <a:solidFill>
                  <a:schemeClr val="accent5"/>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99752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pPr/>
              <a:t>‹#›</a:t>
            </a:fld>
            <a:endParaRPr lang="en-US" dirty="0"/>
          </a:p>
        </p:txBody>
      </p:sp>
      <p:sp>
        <p:nvSpPr>
          <p:cNvPr id="5" name="Title 1"/>
          <p:cNvSpPr>
            <a:spLocks noGrp="1"/>
          </p:cNvSpPr>
          <p:nvPr>
            <p:ph type="title"/>
          </p:nvPr>
        </p:nvSpPr>
        <p:spPr>
          <a:xfrm>
            <a:off x="457200" y="285750"/>
            <a:ext cx="8229600" cy="841376"/>
          </a:xfrm>
          <a:prstGeom prst="rect">
            <a:avLst/>
          </a:prstGeom>
        </p:spPr>
        <p:txBody>
          <a:bodyPr anchor="t" anchorCtr="0"/>
          <a:lstStyle>
            <a:lvl1pPr>
              <a:defRPr lang="en-US" sz="3200" b="1" dirty="0" smtClean="0">
                <a:solidFill>
                  <a:schemeClr val="accent5"/>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875526188"/>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0" y="4887913"/>
            <a:ext cx="533400" cy="274637"/>
          </a:xfrm>
          <a:prstGeom prst="rect">
            <a:avLst/>
          </a:prstGeom>
        </p:spPr>
        <p:txBody>
          <a:bodyPr/>
          <a:lstStyle/>
          <a:p>
            <a:fld id="{1910CB5C-FA00-44BC-8C81-665BD0303758}" type="slidenum">
              <a:rPr lang="en-US" smtClean="0"/>
              <a:pPr/>
              <a:t>‹#›</a:t>
            </a:fld>
            <a:endParaRPr lang="en-US" dirty="0"/>
          </a:p>
        </p:txBody>
      </p:sp>
    </p:spTree>
    <p:extLst>
      <p:ext uri="{BB962C8B-B14F-4D97-AF65-F5344CB8AC3E}">
        <p14:creationId xmlns:p14="http://schemas.microsoft.com/office/powerpoint/2010/main" val="73398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137FD46-FEAF-FA4C-B2D3-6B86DE40CBB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itle 8"/>
          <p:cNvSpPr>
            <a:spLocks noGrp="1"/>
          </p:cNvSpPr>
          <p:nvPr>
            <p:ph type="title" hasCustomPrompt="1"/>
          </p:nvPr>
        </p:nvSpPr>
        <p:spPr>
          <a:xfrm>
            <a:off x="0" y="2143125"/>
            <a:ext cx="9144000" cy="733425"/>
          </a:xfrm>
          <a:prstGeom prst="rect">
            <a:avLst/>
          </a:prstGeom>
        </p:spPr>
        <p:txBody>
          <a:bodyPr/>
          <a:lstStyle>
            <a:lvl1pPr marL="0" marR="0" indent="0" algn="ctr" defTabSz="914400" rtl="0" eaLnBrk="0" fontAlgn="base" latinLnBrk="0" hangingPunct="0">
              <a:lnSpc>
                <a:spcPct val="100000"/>
              </a:lnSpc>
              <a:spcBef>
                <a:spcPct val="0"/>
              </a:spcBef>
              <a:spcAft>
                <a:spcPct val="0"/>
              </a:spcAft>
              <a:buClrTx/>
              <a:buSzTx/>
              <a:buFontTx/>
              <a:buNone/>
              <a:tabLst/>
              <a:defRPr sz="4400">
                <a:solidFill>
                  <a:schemeClr val="accent5"/>
                </a:solidFill>
                <a:latin typeface="Arial" panose="020B0604020202020204" pitchFamily="34" charset="0"/>
                <a:cs typeface="Arial" panose="020B0604020202020204" pitchFamily="34" charset="0"/>
              </a:defRPr>
            </a:lvl1pPr>
          </a:lstStyle>
          <a:p>
            <a:r>
              <a:rPr lang="en-US" dirty="0"/>
              <a:t>Click to add title</a:t>
            </a:r>
          </a:p>
        </p:txBody>
      </p:sp>
      <p:sp>
        <p:nvSpPr>
          <p:cNvPr id="11" name="Subtitle 2"/>
          <p:cNvSpPr>
            <a:spLocks noGrp="1"/>
          </p:cNvSpPr>
          <p:nvPr>
            <p:ph type="subTitle" idx="1" hasCustomPrompt="1"/>
          </p:nvPr>
        </p:nvSpPr>
        <p:spPr>
          <a:xfrm>
            <a:off x="0" y="2876550"/>
            <a:ext cx="9144000" cy="762000"/>
          </a:xfrm>
          <a:prstGeom prst="rect">
            <a:avLst/>
          </a:prstGeom>
          <a:effectLst/>
        </p:spPr>
        <p:txBody>
          <a:bodyPr/>
          <a:lstStyle>
            <a:lvl1pPr marL="0" indent="0" algn="ctr">
              <a:buNone/>
              <a:defRPr sz="2000" b="1">
                <a:solidFill>
                  <a:schemeClr val="bg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140695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F00300F-85A7-5A41-9C18-3B63592B36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itle 8"/>
          <p:cNvSpPr>
            <a:spLocks noGrp="1"/>
          </p:cNvSpPr>
          <p:nvPr>
            <p:ph type="title" hasCustomPrompt="1"/>
          </p:nvPr>
        </p:nvSpPr>
        <p:spPr>
          <a:xfrm>
            <a:off x="1066800" y="1352550"/>
            <a:ext cx="5562600" cy="733425"/>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4400" baseline="0">
                <a:solidFill>
                  <a:schemeClr val="accent5"/>
                </a:solidFill>
                <a:latin typeface="Arial" panose="020B0604020202020204" pitchFamily="34" charset="0"/>
                <a:cs typeface="Arial" panose="020B0604020202020204" pitchFamily="34" charset="0"/>
              </a:defRPr>
            </a:lvl1pPr>
          </a:lstStyle>
          <a:p>
            <a:r>
              <a:rPr lang="en-US" dirty="0"/>
              <a:t>Click to add title</a:t>
            </a:r>
          </a:p>
        </p:txBody>
      </p:sp>
      <p:sp>
        <p:nvSpPr>
          <p:cNvPr id="11" name="Subtitle 2"/>
          <p:cNvSpPr>
            <a:spLocks noGrp="1"/>
          </p:cNvSpPr>
          <p:nvPr>
            <p:ph type="subTitle" idx="1" hasCustomPrompt="1"/>
          </p:nvPr>
        </p:nvSpPr>
        <p:spPr>
          <a:xfrm>
            <a:off x="1066800" y="2085975"/>
            <a:ext cx="5562600" cy="762000"/>
          </a:xfrm>
          <a:prstGeom prst="rect">
            <a:avLst/>
          </a:prstGeom>
          <a:effectLst/>
        </p:spPr>
        <p:txBody>
          <a:bodyPr/>
          <a:lstStyle>
            <a:lvl1pPr marL="0" indent="0" algn="l">
              <a:buNone/>
              <a:defRPr sz="2000" b="1" baseline="0">
                <a:solidFill>
                  <a:schemeClr val="bg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358945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5_Section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3745949-FC17-7D40-B8EF-D7FCD344C4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5161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6_Section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3D20BAE-D5DC-F649-B21F-B2BC132CE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82296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_Section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C42DC71-65AC-384E-A565-5F731D2A2C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3218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8_Section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85960A8-C2F1-C943-AB65-AA5719881F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4488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logo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B87FDA1-08A4-5646-B91D-0C4B28B8B3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solidFill>
                  <a:srgbClr val="808080"/>
                </a:solidFill>
              </a:rPr>
              <a:pPr/>
              <a:t>‹#›</a:t>
            </a:fld>
            <a:endParaRPr lang="en-US" dirty="0">
              <a:solidFill>
                <a:srgbClr val="808080"/>
              </a:solidFill>
            </a:endParaRPr>
          </a:p>
        </p:txBody>
      </p:sp>
      <p:sp>
        <p:nvSpPr>
          <p:cNvPr id="8"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16777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ection  header">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1F00300F-85A7-5A41-9C18-3B63592B36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9" name="Title 8"/>
          <p:cNvSpPr>
            <a:spLocks noGrp="1"/>
          </p:cNvSpPr>
          <p:nvPr>
            <p:ph type="title" hasCustomPrompt="1"/>
          </p:nvPr>
        </p:nvSpPr>
        <p:spPr>
          <a:xfrm>
            <a:off x="1066800" y="1352550"/>
            <a:ext cx="5562600" cy="733425"/>
          </a:xfrm>
          <a:prstGeom prst="rect">
            <a:avLst/>
          </a:prstGeom>
        </p:spPr>
        <p:txBody>
          <a:bodyPr/>
          <a:lstStyle>
            <a:lvl1pPr marL="0" marR="0" indent="0" algn="l" defTabSz="914400" rtl="0" eaLnBrk="0" fontAlgn="base" latinLnBrk="0" hangingPunct="0">
              <a:lnSpc>
                <a:spcPct val="100000"/>
              </a:lnSpc>
              <a:spcBef>
                <a:spcPct val="0"/>
              </a:spcBef>
              <a:spcAft>
                <a:spcPct val="0"/>
              </a:spcAft>
              <a:buClrTx/>
              <a:buSzTx/>
              <a:buFontTx/>
              <a:buNone/>
              <a:tabLst/>
              <a:defRPr sz="4400" baseline="0">
                <a:solidFill>
                  <a:schemeClr val="accent5"/>
                </a:solidFill>
                <a:latin typeface="Arial" panose="020B0604020202020204" pitchFamily="34" charset="0"/>
                <a:cs typeface="Arial" panose="020B0604020202020204" pitchFamily="34" charset="0"/>
              </a:defRPr>
            </a:lvl1pPr>
          </a:lstStyle>
          <a:p>
            <a:r>
              <a:rPr lang="en-US" dirty="0"/>
              <a:t>Click to add title</a:t>
            </a:r>
          </a:p>
        </p:txBody>
      </p:sp>
      <p:sp>
        <p:nvSpPr>
          <p:cNvPr id="11" name="Subtitle 2"/>
          <p:cNvSpPr>
            <a:spLocks noGrp="1"/>
          </p:cNvSpPr>
          <p:nvPr>
            <p:ph type="subTitle" idx="1" hasCustomPrompt="1"/>
          </p:nvPr>
        </p:nvSpPr>
        <p:spPr>
          <a:xfrm>
            <a:off x="1066800" y="2085975"/>
            <a:ext cx="5562600" cy="762000"/>
          </a:xfrm>
          <a:prstGeom prst="rect">
            <a:avLst/>
          </a:prstGeom>
          <a:effectLst/>
        </p:spPr>
        <p:txBody>
          <a:bodyPr/>
          <a:lstStyle>
            <a:lvl1pPr marL="0" indent="0" algn="l">
              <a:buNone/>
              <a:defRPr sz="2000" b="1" baseline="0">
                <a:solidFill>
                  <a:schemeClr val="bg2"/>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3857953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
            <a:ext cx="8229600" cy="841376"/>
          </a:xfrm>
          <a:prstGeom prst="rect">
            <a:avLst/>
          </a:prstGeom>
        </p:spPr>
        <p:txBody>
          <a:bodyPr anchor="t" anchorCtr="0"/>
          <a:lstStyle>
            <a:lvl1pPr>
              <a:defRPr lang="en-US" sz="3200" b="1" dirty="0" smtClean="0">
                <a:solidFill>
                  <a:schemeClr val="accent5"/>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solidFill>
                  <a:srgbClr val="808080"/>
                </a:solidFill>
              </a:rPr>
              <a:pPr/>
              <a:t>‹#›</a:t>
            </a:fld>
            <a:endParaRPr lang="en-US" dirty="0">
              <a:solidFill>
                <a:srgbClr val="808080"/>
              </a:solidFill>
            </a:endParaRPr>
          </a:p>
        </p:txBody>
      </p:sp>
    </p:spTree>
    <p:extLst>
      <p:ext uri="{BB962C8B-B14F-4D97-AF65-F5344CB8AC3E}">
        <p14:creationId xmlns:p14="http://schemas.microsoft.com/office/powerpoint/2010/main" val="271400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0"/>
          </p:nvPr>
        </p:nvSpPr>
        <p:spPr>
          <a:xfrm>
            <a:off x="4572000" y="1200150"/>
            <a:ext cx="4114800" cy="3276600"/>
          </a:xfrm>
          <a:prstGeom prst="rect">
            <a:avLst/>
          </a:prstGeom>
        </p:spPr>
        <p:txBody>
          <a:bodyPr>
            <a:normAutofit/>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solidFill>
                  <a:srgbClr val="808080"/>
                </a:solidFill>
              </a:rPr>
              <a:pPr/>
              <a:t>‹#›</a:t>
            </a:fld>
            <a:endParaRPr lang="en-US" dirty="0">
              <a:solidFill>
                <a:srgbClr val="808080"/>
              </a:solidFill>
            </a:endParaRPr>
          </a:p>
        </p:txBody>
      </p:sp>
      <p:sp>
        <p:nvSpPr>
          <p:cNvPr id="8" name="Content Placeholder 3"/>
          <p:cNvSpPr>
            <a:spLocks noGrp="1"/>
          </p:cNvSpPr>
          <p:nvPr>
            <p:ph sz="quarter" idx="11"/>
          </p:nvPr>
        </p:nvSpPr>
        <p:spPr>
          <a:xfrm>
            <a:off x="457200" y="1200150"/>
            <a:ext cx="3886200" cy="3276600"/>
          </a:xfrm>
          <a:prstGeom prst="rect">
            <a:avLst/>
          </a:prstGeom>
        </p:spPr>
        <p:txBody>
          <a:bodyPr>
            <a:normAutofit/>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434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4" name="Text Placeholder 2"/>
          <p:cNvSpPr>
            <a:spLocks noGrp="1"/>
          </p:cNvSpPr>
          <p:nvPr>
            <p:ph type="body" idx="1"/>
          </p:nvPr>
        </p:nvSpPr>
        <p:spPr>
          <a:xfrm>
            <a:off x="457200" y="1150938"/>
            <a:ext cx="4040188" cy="481012"/>
          </a:xfrm>
          <a:prstGeom prst="rect">
            <a:avLst/>
          </a:prstGeom>
        </p:spPr>
        <p:txBody>
          <a:bodyPr anchor="b"/>
          <a:lstStyle>
            <a:lvl1pPr marL="0" indent="0">
              <a:buNone/>
              <a:defRPr sz="2000" b="1">
                <a:solidFill>
                  <a:srgbClr val="64646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Text Placeholder 4"/>
          <p:cNvSpPr>
            <a:spLocks noGrp="1"/>
          </p:cNvSpPr>
          <p:nvPr>
            <p:ph type="body" sz="quarter" idx="3"/>
          </p:nvPr>
        </p:nvSpPr>
        <p:spPr>
          <a:xfrm>
            <a:off x="4645025" y="1150938"/>
            <a:ext cx="4041775" cy="481012"/>
          </a:xfrm>
          <a:prstGeom prst="rect">
            <a:avLst/>
          </a:prstGeom>
        </p:spPr>
        <p:txBody>
          <a:bodyPr anchor="b"/>
          <a:lstStyle>
            <a:lvl1pPr marL="0" indent="0">
              <a:buNone/>
              <a:defRPr sz="2000" b="1">
                <a:solidFill>
                  <a:srgbClr val="646466"/>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Content Placeholder 10"/>
          <p:cNvSpPr>
            <a:spLocks noGrp="1"/>
          </p:cNvSpPr>
          <p:nvPr>
            <p:ph sz="quarter" idx="11"/>
          </p:nvPr>
        </p:nvSpPr>
        <p:spPr>
          <a:xfrm>
            <a:off x="457200" y="1657350"/>
            <a:ext cx="4038600" cy="2971800"/>
          </a:xfrm>
          <a:prstGeom prst="rect">
            <a:avLst/>
          </a:prstGeom>
        </p:spPr>
        <p:txBody>
          <a:bodyPr>
            <a:normAutofit/>
          </a:bodyPr>
          <a:lstStyle>
            <a:lvl1pPr marL="171450" indent="-171450">
              <a:buClr>
                <a:schemeClr val="accent1"/>
              </a:buClr>
              <a:buSzPct val="109000"/>
              <a:buFont typeface="Arial" panose="020B0604020202020204" pitchFamily="34" charset="0"/>
              <a:buChar char="•"/>
              <a:defRPr>
                <a:solidFill>
                  <a:schemeClr val="bg2"/>
                </a:solidFill>
                <a:latin typeface="Arial" panose="020B0604020202020204" pitchFamily="34" charset="0"/>
                <a:cs typeface="Arial" panose="020B0604020202020204" pitchFamily="34" charset="0"/>
              </a:defRPr>
            </a:lvl1pPr>
            <a:lvl2pPr marL="461963" indent="-225425">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2pPr>
            <a:lvl3pPr marL="679450"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3pPr>
            <a:lvl4pPr marL="917575"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4pPr>
            <a:lvl5pPr marL="1143000"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10"/>
          <p:cNvSpPr>
            <a:spLocks noGrp="1"/>
          </p:cNvSpPr>
          <p:nvPr>
            <p:ph sz="quarter" idx="12"/>
          </p:nvPr>
        </p:nvSpPr>
        <p:spPr>
          <a:xfrm>
            <a:off x="4648200" y="1657350"/>
            <a:ext cx="4038600" cy="2971800"/>
          </a:xfrm>
          <a:prstGeom prst="rect">
            <a:avLst/>
          </a:prstGeom>
        </p:spPr>
        <p:txBody>
          <a:bodyPr>
            <a:normAutofit/>
          </a:bodyPr>
          <a:lstStyle>
            <a:lvl1pPr marL="171450" indent="-171450">
              <a:buClr>
                <a:schemeClr val="accent1"/>
              </a:buClr>
              <a:buSzPct val="109000"/>
              <a:buFont typeface="Arial" panose="020B0604020202020204" pitchFamily="34" charset="0"/>
              <a:buChar char="•"/>
              <a:defRPr>
                <a:solidFill>
                  <a:schemeClr val="bg2"/>
                </a:solidFill>
                <a:latin typeface="Arial" panose="020B0604020202020204" pitchFamily="34" charset="0"/>
                <a:cs typeface="Arial" panose="020B0604020202020204" pitchFamily="34" charset="0"/>
              </a:defRPr>
            </a:lvl1pPr>
            <a:lvl2pPr marL="461963" indent="-225425">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2pPr>
            <a:lvl3pPr marL="679450"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3pPr>
            <a:lvl4pPr marL="917575"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4pPr>
            <a:lvl5pPr marL="1143000" indent="-228600">
              <a:buClr>
                <a:schemeClr val="accent1"/>
              </a:buClr>
              <a:buSzPct val="100000"/>
              <a:buFont typeface="Calibri" panose="020F0502020204030204" pitchFamily="34" charset="0"/>
              <a:buChar char="‒"/>
              <a:defRPr>
                <a:solidFill>
                  <a:schemeClr val="bg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solidFill>
                  <a:srgbClr val="808080"/>
                </a:solidFill>
              </a:rPr>
              <a:pPr/>
              <a:t>‹#›</a:t>
            </a:fld>
            <a:endParaRPr lang="en-US" dirty="0">
              <a:solidFill>
                <a:srgbClr val="808080"/>
              </a:solidFill>
            </a:endParaRPr>
          </a:p>
        </p:txBody>
      </p:sp>
      <p:sp>
        <p:nvSpPr>
          <p:cNvPr id="8" name="Title 1"/>
          <p:cNvSpPr>
            <a:spLocks noGrp="1"/>
          </p:cNvSpPr>
          <p:nvPr>
            <p:ph type="title"/>
          </p:nvPr>
        </p:nvSpPr>
        <p:spPr>
          <a:xfrm>
            <a:off x="457200" y="285750"/>
            <a:ext cx="8229600" cy="841376"/>
          </a:xfrm>
          <a:prstGeom prst="rect">
            <a:avLst/>
          </a:prstGeom>
        </p:spPr>
        <p:txBody>
          <a:bodyPr anchor="t" anchorCtr="0"/>
          <a:lstStyle>
            <a:lvl1pPr>
              <a:defRPr lang="en-US" sz="3200" b="1" dirty="0" smtClean="0">
                <a:solidFill>
                  <a:schemeClr val="accent5"/>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80984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solidFill>
                  <a:srgbClr val="808080"/>
                </a:solidFill>
              </a:rPr>
              <a:pPr/>
              <a:t>‹#›</a:t>
            </a:fld>
            <a:endParaRPr lang="en-US" dirty="0">
              <a:solidFill>
                <a:srgbClr val="808080"/>
              </a:solidFill>
            </a:endParaRPr>
          </a:p>
        </p:txBody>
      </p:sp>
      <p:sp>
        <p:nvSpPr>
          <p:cNvPr id="5" name="Title 1"/>
          <p:cNvSpPr>
            <a:spLocks noGrp="1"/>
          </p:cNvSpPr>
          <p:nvPr>
            <p:ph type="title"/>
          </p:nvPr>
        </p:nvSpPr>
        <p:spPr>
          <a:xfrm>
            <a:off x="457200" y="285750"/>
            <a:ext cx="8229600" cy="841376"/>
          </a:xfrm>
          <a:prstGeom prst="rect">
            <a:avLst/>
          </a:prstGeom>
        </p:spPr>
        <p:txBody>
          <a:bodyPr anchor="t" anchorCtr="0"/>
          <a:lstStyle>
            <a:lvl1pPr>
              <a:defRPr lang="en-US" sz="3200" b="1" dirty="0" smtClean="0">
                <a:solidFill>
                  <a:schemeClr val="accent5"/>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167361235"/>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0" y="4887913"/>
            <a:ext cx="533400" cy="274637"/>
          </a:xfrm>
          <a:prstGeom prst="rect">
            <a:avLst/>
          </a:prstGeom>
        </p:spPr>
        <p:txBody>
          <a:bodyPr/>
          <a:lstStyle/>
          <a:p>
            <a:fld id="{1910CB5C-FA00-44BC-8C81-665BD0303758}" type="slidenum">
              <a:rPr lang="en-US" smtClean="0">
                <a:solidFill>
                  <a:srgbClr val="808080"/>
                </a:solidFill>
              </a:rPr>
              <a:pPr/>
              <a:t>‹#›</a:t>
            </a:fld>
            <a:endParaRPr lang="en-US" dirty="0">
              <a:solidFill>
                <a:srgbClr val="808080"/>
              </a:solidFill>
            </a:endParaRPr>
          </a:p>
        </p:txBody>
      </p:sp>
    </p:spTree>
    <p:extLst>
      <p:ext uri="{BB962C8B-B14F-4D97-AF65-F5344CB8AC3E}">
        <p14:creationId xmlns:p14="http://schemas.microsoft.com/office/powerpoint/2010/main" val="4263926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5_Section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3745949-FC17-7D40-B8EF-D7FCD344C44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8255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6_Section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3D20BAE-D5DC-F649-B21F-B2BC132CE5F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663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7_Section blu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AC42DC71-65AC-384E-A565-5F731D2A2CF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7"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8557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8_Section blu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A85960A8-C2F1-C943-AB65-AA5719881FA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1686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ogo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B87FDA1-08A4-5646-B91D-0C4B28B8B35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pPr/>
              <a:t>‹#›</a:t>
            </a:fld>
            <a:endParaRPr lang="en-US" dirty="0"/>
          </a:p>
        </p:txBody>
      </p:sp>
      <p:sp>
        <p:nvSpPr>
          <p:cNvPr id="8"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0"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206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
            <a:ext cx="8229600" cy="841376"/>
          </a:xfrm>
          <a:prstGeom prst="rect">
            <a:avLst/>
          </a:prstGeom>
        </p:spPr>
        <p:txBody>
          <a:bodyPr anchor="t" anchorCtr="0"/>
          <a:lstStyle>
            <a:lvl1pPr>
              <a:defRPr lang="en-US" sz="3200" b="1" dirty="0" smtClean="0">
                <a:solidFill>
                  <a:schemeClr val="accent5"/>
                </a:solidFill>
                <a:latin typeface="Arial" panose="020B0604020202020204" pitchFamily="34" charset="0"/>
                <a:ea typeface="+mj-ea"/>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0"/>
          </p:nvPr>
        </p:nvSpPr>
        <p:spPr>
          <a:xfrm>
            <a:off x="457200" y="1200150"/>
            <a:ext cx="8153400" cy="3276600"/>
          </a:xfrm>
          <a:prstGeom prst="rect">
            <a:avLst/>
          </a:prstGeom>
        </p:spPr>
        <p:txBody>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pPr/>
              <a:t>‹#›</a:t>
            </a:fld>
            <a:endParaRPr lang="en-US" dirty="0"/>
          </a:p>
        </p:txBody>
      </p:sp>
    </p:spTree>
    <p:extLst>
      <p:ext uri="{BB962C8B-B14F-4D97-AF65-F5344CB8AC3E}">
        <p14:creationId xmlns:p14="http://schemas.microsoft.com/office/powerpoint/2010/main" val="15869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
            <a:ext cx="8229600" cy="841376"/>
          </a:xfrm>
          <a:prstGeom prst="rect">
            <a:avLst/>
          </a:prstGeom>
        </p:spPr>
        <p:txBody>
          <a:bodyPr anchor="t" anchorCtr="0"/>
          <a:lstStyle>
            <a:lvl1pPr>
              <a:defRPr>
                <a:solidFill>
                  <a:schemeClr val="accent5"/>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4" name="Content Placeholder 3"/>
          <p:cNvSpPr>
            <a:spLocks noGrp="1"/>
          </p:cNvSpPr>
          <p:nvPr>
            <p:ph sz="quarter" idx="10"/>
          </p:nvPr>
        </p:nvSpPr>
        <p:spPr>
          <a:xfrm>
            <a:off x="4572000" y="1200150"/>
            <a:ext cx="4114800" cy="3276600"/>
          </a:xfrm>
          <a:prstGeom prst="rect">
            <a:avLst/>
          </a:prstGeom>
        </p:spPr>
        <p:txBody>
          <a:bodyPr>
            <a:normAutofit/>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pPr/>
              <a:t>‹#›</a:t>
            </a:fld>
            <a:endParaRPr lang="en-US" dirty="0"/>
          </a:p>
        </p:txBody>
      </p:sp>
      <p:sp>
        <p:nvSpPr>
          <p:cNvPr id="8" name="Content Placeholder 3"/>
          <p:cNvSpPr>
            <a:spLocks noGrp="1"/>
          </p:cNvSpPr>
          <p:nvPr>
            <p:ph sz="quarter" idx="11"/>
          </p:nvPr>
        </p:nvSpPr>
        <p:spPr>
          <a:xfrm>
            <a:off x="457200" y="1200150"/>
            <a:ext cx="3886200" cy="3276600"/>
          </a:xfrm>
          <a:prstGeom prst="rect">
            <a:avLst/>
          </a:prstGeom>
        </p:spPr>
        <p:txBody>
          <a:bodyPr>
            <a:normAutofit/>
          </a:bodyPr>
          <a:lstStyle>
            <a:lvl1pPr marL="171450" indent="-171450">
              <a:buClr>
                <a:schemeClr val="accent1"/>
              </a:buClr>
              <a:buSzPct val="120000"/>
              <a:buFont typeface="Arial" panose="020B0604020202020204" pitchFamily="34" charset="0"/>
              <a:buChar char="•"/>
              <a:defRPr sz="2400">
                <a:solidFill>
                  <a:schemeClr val="accent6"/>
                </a:solidFill>
                <a:latin typeface="Arial" panose="020B0604020202020204" pitchFamily="34" charset="0"/>
                <a:cs typeface="Arial" panose="020B0604020202020204" pitchFamily="34" charset="0"/>
              </a:defRPr>
            </a:lvl1pPr>
            <a:lvl2pPr marL="401638" indent="-174625">
              <a:buClr>
                <a:schemeClr val="accent1"/>
              </a:buClr>
              <a:buFont typeface="Calibri" panose="020F0502020204030204" pitchFamily="34" charset="0"/>
              <a:buChar char="‒"/>
              <a:defRPr>
                <a:solidFill>
                  <a:schemeClr val="accent6"/>
                </a:solidFill>
                <a:latin typeface="Arial" panose="020B0604020202020204" pitchFamily="34" charset="0"/>
                <a:cs typeface="Arial" panose="020B0604020202020204" pitchFamily="34" charset="0"/>
              </a:defRPr>
            </a:lvl2pPr>
            <a:lvl3pPr marL="633413" indent="-182563">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3pPr>
            <a:lvl4pPr marL="914400" indent="-16510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4pPr>
            <a:lvl5pPr marL="1146175" indent="-171450">
              <a:buClr>
                <a:schemeClr val="accent1"/>
              </a:buClr>
              <a:buFont typeface="Calibri" panose="020F0502020204030204" pitchFamily="34" charset="0"/>
              <a:buChar char="‒"/>
              <a:defRPr sz="1800">
                <a:solidFill>
                  <a:schemeClr val="accent6"/>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63396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142958C-782C-004A-8D46-91288413C21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19" r:id="rId1"/>
    <p:sldLayoutId id="2147483734" r:id="rId2"/>
    <p:sldLayoutId id="2147483735" r:id="rId3"/>
    <p:sldLayoutId id="2147483736" r:id="rId4"/>
    <p:sldLayoutId id="2147483737" r:id="rId5"/>
    <p:sldLayoutId id="2147483738" r:id="rId6"/>
    <p:sldLayoutId id="2147483729" r:id="rId7"/>
    <p:sldLayoutId id="2147483724" r:id="rId8"/>
    <p:sldLayoutId id="2147483728" r:id="rId9"/>
    <p:sldLayoutId id="2147483726" r:id="rId10"/>
    <p:sldLayoutId id="2147483718" r:id="rId11"/>
    <p:sldLayoutId id="214748372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3200" b="1">
          <a:solidFill>
            <a:srgbClr val="0080FF"/>
          </a:solidFill>
          <a:latin typeface="+mj-lt"/>
          <a:ea typeface="+mj-ea"/>
          <a:cs typeface="Geneva" charset="0"/>
        </a:defRPr>
      </a:lvl1pPr>
      <a:lvl2pPr algn="l" rtl="0" eaLnBrk="0" fontAlgn="base" hangingPunct="0">
        <a:spcBef>
          <a:spcPct val="0"/>
        </a:spcBef>
        <a:spcAft>
          <a:spcPct val="0"/>
        </a:spcAft>
        <a:defRPr sz="3200" b="1">
          <a:solidFill>
            <a:srgbClr val="223899"/>
          </a:solidFill>
          <a:latin typeface="Arial" charset="0"/>
          <a:ea typeface="Geneva" charset="0"/>
          <a:cs typeface="Geneva" charset="0"/>
        </a:defRPr>
      </a:lvl2pPr>
      <a:lvl3pPr algn="l" rtl="0" eaLnBrk="0" fontAlgn="base" hangingPunct="0">
        <a:spcBef>
          <a:spcPct val="0"/>
        </a:spcBef>
        <a:spcAft>
          <a:spcPct val="0"/>
        </a:spcAft>
        <a:defRPr sz="3200" b="1">
          <a:solidFill>
            <a:srgbClr val="223899"/>
          </a:solidFill>
          <a:latin typeface="Arial" charset="0"/>
          <a:ea typeface="Geneva" charset="0"/>
          <a:cs typeface="Geneva" charset="0"/>
        </a:defRPr>
      </a:lvl3pPr>
      <a:lvl4pPr algn="l" rtl="0" eaLnBrk="0" fontAlgn="base" hangingPunct="0">
        <a:spcBef>
          <a:spcPct val="0"/>
        </a:spcBef>
        <a:spcAft>
          <a:spcPct val="0"/>
        </a:spcAft>
        <a:defRPr sz="3200" b="1">
          <a:solidFill>
            <a:srgbClr val="223899"/>
          </a:solidFill>
          <a:latin typeface="Arial" charset="0"/>
          <a:ea typeface="Geneva" charset="0"/>
          <a:cs typeface="Geneva" charset="0"/>
        </a:defRPr>
      </a:lvl4pPr>
      <a:lvl5pPr algn="l" rtl="0" eaLnBrk="0" fontAlgn="base" hangingPunct="0">
        <a:spcBef>
          <a:spcPct val="0"/>
        </a:spcBef>
        <a:spcAft>
          <a:spcPct val="0"/>
        </a:spcAft>
        <a:defRPr sz="3200" b="1">
          <a:solidFill>
            <a:srgbClr val="223899"/>
          </a:solidFill>
          <a:latin typeface="Arial" charset="0"/>
          <a:ea typeface="Geneva" charset="0"/>
          <a:cs typeface="Geneva" charset="0"/>
        </a:defRPr>
      </a:lvl5pPr>
      <a:lvl6pPr marL="457200" algn="l" rtl="0" fontAlgn="base">
        <a:spcBef>
          <a:spcPct val="0"/>
        </a:spcBef>
        <a:spcAft>
          <a:spcPct val="0"/>
        </a:spcAft>
        <a:defRPr sz="3200" b="1">
          <a:solidFill>
            <a:srgbClr val="223899"/>
          </a:solidFill>
          <a:latin typeface="Arial" charset="0"/>
          <a:ea typeface="Geneva" charset="0"/>
        </a:defRPr>
      </a:lvl6pPr>
      <a:lvl7pPr marL="914400" algn="l" rtl="0" fontAlgn="base">
        <a:spcBef>
          <a:spcPct val="0"/>
        </a:spcBef>
        <a:spcAft>
          <a:spcPct val="0"/>
        </a:spcAft>
        <a:defRPr sz="3200" b="1">
          <a:solidFill>
            <a:srgbClr val="223899"/>
          </a:solidFill>
          <a:latin typeface="Arial" charset="0"/>
          <a:ea typeface="Geneva" charset="0"/>
        </a:defRPr>
      </a:lvl7pPr>
      <a:lvl8pPr marL="1371600" algn="l" rtl="0" fontAlgn="base">
        <a:spcBef>
          <a:spcPct val="0"/>
        </a:spcBef>
        <a:spcAft>
          <a:spcPct val="0"/>
        </a:spcAft>
        <a:defRPr sz="3200" b="1">
          <a:solidFill>
            <a:srgbClr val="223899"/>
          </a:solidFill>
          <a:latin typeface="Arial" charset="0"/>
          <a:ea typeface="Geneva" charset="0"/>
        </a:defRPr>
      </a:lvl8pPr>
      <a:lvl9pPr marL="1828800" algn="l" rtl="0" fontAlgn="base">
        <a:spcBef>
          <a:spcPct val="0"/>
        </a:spcBef>
        <a:spcAft>
          <a:spcPct val="0"/>
        </a:spcAft>
        <a:defRPr sz="3200" b="1">
          <a:solidFill>
            <a:srgbClr val="223899"/>
          </a:solidFill>
          <a:latin typeface="Arial" charset="0"/>
          <a:ea typeface="Geneva" charset="0"/>
        </a:defRPr>
      </a:lvl9pPr>
    </p:titleStyle>
    <p:bodyStyle>
      <a:lvl1pPr marL="342900" indent="-3429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cs typeface="Geneva" charset="0"/>
        </a:defRPr>
      </a:lvl1pPr>
      <a:lvl2pPr marL="742950" indent="-28575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defRPr>
      </a:lvl2pPr>
      <a:lvl3pPr marL="11430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defRPr>
      </a:lvl5pPr>
      <a:lvl6pPr marL="25146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142958C-782C-004A-8D46-91288413C21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6" name="Slide Number Placeholder 3"/>
          <p:cNvSpPr>
            <a:spLocks noGrp="1"/>
          </p:cNvSpPr>
          <p:nvPr>
            <p:ph type="sldNum" sz="quarter" idx="4"/>
          </p:nvPr>
        </p:nvSpPr>
        <p:spPr>
          <a:xfrm>
            <a:off x="0" y="4887913"/>
            <a:ext cx="533400" cy="274637"/>
          </a:xfrm>
          <a:prstGeom prst="rect">
            <a:avLst/>
          </a:prstGeom>
        </p:spPr>
        <p:txBody>
          <a:bodyPr vert="horz" lIns="91440" tIns="45720" rIns="91440" bIns="45720" rtlCol="0" anchor="ctr"/>
          <a:lstStyle>
            <a:lvl1pPr algn="l">
              <a:defRPr sz="900">
                <a:solidFill>
                  <a:schemeClr val="bg2"/>
                </a:solidFill>
                <a:latin typeface="Arial" panose="020B0604020202020204" pitchFamily="34" charset="0"/>
                <a:cs typeface="Arial" panose="020B0604020202020204" pitchFamily="34" charset="0"/>
              </a:defRPr>
            </a:lvl1pPr>
          </a:lstStyle>
          <a:p>
            <a:fld id="{1910CB5C-FA00-44BC-8C81-665BD0303758}" type="slidenum">
              <a:rPr lang="en-US" smtClean="0">
                <a:solidFill>
                  <a:srgbClr val="808080"/>
                </a:solidFill>
              </a:rPr>
              <a:pPr/>
              <a:t>‹#›</a:t>
            </a:fld>
            <a:endParaRPr lang="en-US" dirty="0">
              <a:solidFill>
                <a:srgbClr val="808080"/>
              </a:solidFill>
            </a:endParaRPr>
          </a:p>
        </p:txBody>
      </p:sp>
    </p:spTree>
    <p:extLst>
      <p:ext uri="{BB962C8B-B14F-4D97-AF65-F5344CB8AC3E}">
        <p14:creationId xmlns:p14="http://schemas.microsoft.com/office/powerpoint/2010/main" val="2259451605"/>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eaLnBrk="0" fontAlgn="base" hangingPunct="0">
        <a:spcBef>
          <a:spcPct val="0"/>
        </a:spcBef>
        <a:spcAft>
          <a:spcPct val="0"/>
        </a:spcAft>
        <a:defRPr sz="3200" b="1">
          <a:solidFill>
            <a:srgbClr val="0080FF"/>
          </a:solidFill>
          <a:latin typeface="+mj-lt"/>
          <a:ea typeface="+mj-ea"/>
          <a:cs typeface="Geneva" charset="0"/>
        </a:defRPr>
      </a:lvl1pPr>
      <a:lvl2pPr algn="l" rtl="0" eaLnBrk="0" fontAlgn="base" hangingPunct="0">
        <a:spcBef>
          <a:spcPct val="0"/>
        </a:spcBef>
        <a:spcAft>
          <a:spcPct val="0"/>
        </a:spcAft>
        <a:defRPr sz="3200" b="1">
          <a:solidFill>
            <a:srgbClr val="223899"/>
          </a:solidFill>
          <a:latin typeface="Arial" charset="0"/>
          <a:ea typeface="Geneva" charset="0"/>
          <a:cs typeface="Geneva" charset="0"/>
        </a:defRPr>
      </a:lvl2pPr>
      <a:lvl3pPr algn="l" rtl="0" eaLnBrk="0" fontAlgn="base" hangingPunct="0">
        <a:spcBef>
          <a:spcPct val="0"/>
        </a:spcBef>
        <a:spcAft>
          <a:spcPct val="0"/>
        </a:spcAft>
        <a:defRPr sz="3200" b="1">
          <a:solidFill>
            <a:srgbClr val="223899"/>
          </a:solidFill>
          <a:latin typeface="Arial" charset="0"/>
          <a:ea typeface="Geneva" charset="0"/>
          <a:cs typeface="Geneva" charset="0"/>
        </a:defRPr>
      </a:lvl3pPr>
      <a:lvl4pPr algn="l" rtl="0" eaLnBrk="0" fontAlgn="base" hangingPunct="0">
        <a:spcBef>
          <a:spcPct val="0"/>
        </a:spcBef>
        <a:spcAft>
          <a:spcPct val="0"/>
        </a:spcAft>
        <a:defRPr sz="3200" b="1">
          <a:solidFill>
            <a:srgbClr val="223899"/>
          </a:solidFill>
          <a:latin typeface="Arial" charset="0"/>
          <a:ea typeface="Geneva" charset="0"/>
          <a:cs typeface="Geneva" charset="0"/>
        </a:defRPr>
      </a:lvl4pPr>
      <a:lvl5pPr algn="l" rtl="0" eaLnBrk="0" fontAlgn="base" hangingPunct="0">
        <a:spcBef>
          <a:spcPct val="0"/>
        </a:spcBef>
        <a:spcAft>
          <a:spcPct val="0"/>
        </a:spcAft>
        <a:defRPr sz="3200" b="1">
          <a:solidFill>
            <a:srgbClr val="223899"/>
          </a:solidFill>
          <a:latin typeface="Arial" charset="0"/>
          <a:ea typeface="Geneva" charset="0"/>
          <a:cs typeface="Geneva" charset="0"/>
        </a:defRPr>
      </a:lvl5pPr>
      <a:lvl6pPr marL="457200" algn="l" rtl="0" fontAlgn="base">
        <a:spcBef>
          <a:spcPct val="0"/>
        </a:spcBef>
        <a:spcAft>
          <a:spcPct val="0"/>
        </a:spcAft>
        <a:defRPr sz="3200" b="1">
          <a:solidFill>
            <a:srgbClr val="223899"/>
          </a:solidFill>
          <a:latin typeface="Arial" charset="0"/>
          <a:ea typeface="Geneva" charset="0"/>
        </a:defRPr>
      </a:lvl6pPr>
      <a:lvl7pPr marL="914400" algn="l" rtl="0" fontAlgn="base">
        <a:spcBef>
          <a:spcPct val="0"/>
        </a:spcBef>
        <a:spcAft>
          <a:spcPct val="0"/>
        </a:spcAft>
        <a:defRPr sz="3200" b="1">
          <a:solidFill>
            <a:srgbClr val="223899"/>
          </a:solidFill>
          <a:latin typeface="Arial" charset="0"/>
          <a:ea typeface="Geneva" charset="0"/>
        </a:defRPr>
      </a:lvl7pPr>
      <a:lvl8pPr marL="1371600" algn="l" rtl="0" fontAlgn="base">
        <a:spcBef>
          <a:spcPct val="0"/>
        </a:spcBef>
        <a:spcAft>
          <a:spcPct val="0"/>
        </a:spcAft>
        <a:defRPr sz="3200" b="1">
          <a:solidFill>
            <a:srgbClr val="223899"/>
          </a:solidFill>
          <a:latin typeface="Arial" charset="0"/>
          <a:ea typeface="Geneva" charset="0"/>
        </a:defRPr>
      </a:lvl8pPr>
      <a:lvl9pPr marL="1828800" algn="l" rtl="0" fontAlgn="base">
        <a:spcBef>
          <a:spcPct val="0"/>
        </a:spcBef>
        <a:spcAft>
          <a:spcPct val="0"/>
        </a:spcAft>
        <a:defRPr sz="3200" b="1">
          <a:solidFill>
            <a:srgbClr val="223899"/>
          </a:solidFill>
          <a:latin typeface="Arial" charset="0"/>
          <a:ea typeface="Geneva" charset="0"/>
        </a:defRPr>
      </a:lvl9pPr>
    </p:titleStyle>
    <p:bodyStyle>
      <a:lvl1pPr marL="342900" indent="-3429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cs typeface="Geneva" charset="0"/>
        </a:defRPr>
      </a:lvl1pPr>
      <a:lvl2pPr marL="742950" indent="-28575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defRPr>
      </a:lvl2pPr>
      <a:lvl3pPr marL="11430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ea typeface="+mn-ea"/>
        </a:defRPr>
      </a:lvl5pPr>
      <a:lvl6pPr marL="25146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gif"/></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hyperlink" Target="https://www.youtube.com/watch?v=tvWeHtqFId8" TargetMode="Externa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comments" Target="../comments/commen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8.jpeg"/><Relationship Id="rId7"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43.jpe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45.png"/><Relationship Id="rId4" Type="http://schemas.openxmlformats.org/officeDocument/2006/relationships/image" Target="../media/image44.jpe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hyperlink" Target="https://www.youtube.com/watch?v=LpJO2J5h1XA&amp;feature=youtu.be" TargetMode="Externa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3.png"/><Relationship Id="rId7" Type="http://schemas.openxmlformats.org/officeDocument/2006/relationships/image" Target="../media/image54.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hyperlink" Target="https://youtu.be/nHkZXwjIQKQ" TargetMode="External"/><Relationship Id="rId5" Type="http://schemas.openxmlformats.org/officeDocument/2006/relationships/image" Target="../media/image31.png"/><Relationship Id="rId4" Type="http://schemas.openxmlformats.org/officeDocument/2006/relationships/image" Target="../media/image30.png"/><Relationship Id="rId9" Type="http://schemas.microsoft.com/office/2007/relationships/hdphoto" Target="../media/hdphoto5.wdp"/></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55.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59.jpeg"/><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60.jpeg"/><Relationship Id="rId5" Type="http://schemas.openxmlformats.org/officeDocument/2006/relationships/hyperlink" Target="https://www.youtube.com/watch?v=lN41IOBE9U4" TargetMode="External"/><Relationship Id="rId4"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63.jpeg"/><Relationship Id="rId5" Type="http://schemas.openxmlformats.org/officeDocument/2006/relationships/image" Target="../media/image62.jpeg"/><Relationship Id="rId4"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64.jpeg"/><Relationship Id="rId5" Type="http://schemas.openxmlformats.org/officeDocument/2006/relationships/hyperlink" Target="https://www.youtube.com/watch?v=2HiXj6tvkBY&amp;feature=youtu.be" TargetMode="Externa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0.xml"/><Relationship Id="rId1" Type="http://schemas.openxmlformats.org/officeDocument/2006/relationships/slideLayout" Target="../slideLayouts/slideLayout3.xml"/><Relationship Id="rId5" Type="http://schemas.microsoft.com/office/2007/relationships/hdphoto" Target="../media/hdphoto7.wdp"/><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5950"/>
            <a:ext cx="9144000" cy="733425"/>
          </a:xfrm>
        </p:spPr>
        <p:txBody>
          <a:bodyPr/>
          <a:lstStyle/>
          <a:p>
            <a:r>
              <a:rPr lang="en-US" sz="4800" dirty="0" smtClean="0"/>
              <a:t>Proceed with caution</a:t>
            </a:r>
            <a:endParaRPr lang="en-US" sz="4800" dirty="0"/>
          </a:p>
        </p:txBody>
      </p:sp>
      <p:sp>
        <p:nvSpPr>
          <p:cNvPr id="3" name="Subtitle 2"/>
          <p:cNvSpPr>
            <a:spLocks noGrp="1"/>
          </p:cNvSpPr>
          <p:nvPr>
            <p:ph type="subTitle" idx="1"/>
          </p:nvPr>
        </p:nvSpPr>
        <p:spPr>
          <a:xfrm>
            <a:off x="0" y="3228976"/>
            <a:ext cx="9144000" cy="762000"/>
          </a:xfrm>
        </p:spPr>
        <p:txBody>
          <a:bodyPr/>
          <a:lstStyle/>
          <a:p>
            <a:r>
              <a:rPr lang="en-US" i="1" dirty="0" smtClean="0">
                <a:solidFill>
                  <a:schemeClr val="accent6"/>
                </a:solidFill>
              </a:rPr>
              <a:t>How to be a Safety Superstar</a:t>
            </a:r>
            <a:endParaRPr lang="en-US" i="1" dirty="0">
              <a:solidFill>
                <a:schemeClr val="accent6"/>
              </a:solidFill>
            </a:endParaRPr>
          </a:p>
        </p:txBody>
      </p:sp>
      <p:sp>
        <p:nvSpPr>
          <p:cNvPr id="4" name="Title 1"/>
          <p:cNvSpPr txBox="1">
            <a:spLocks/>
          </p:cNvSpPr>
          <p:nvPr/>
        </p:nvSpPr>
        <p:spPr>
          <a:xfrm>
            <a:off x="12700" y="2571750"/>
            <a:ext cx="9144000" cy="733425"/>
          </a:xfrm>
          <a:prstGeom prst="rect">
            <a:avLst/>
          </a:prstGeom>
        </p:spPr>
        <p:txBody>
          <a:bodyPr/>
          <a:lstStyle>
            <a:lvl1pPr marL="0" marR="0" indent="0" algn="ctr" defTabSz="914400" rtl="0" eaLnBrk="0" fontAlgn="base" latinLnBrk="0" hangingPunct="0">
              <a:lnSpc>
                <a:spcPct val="100000"/>
              </a:lnSpc>
              <a:spcBef>
                <a:spcPct val="0"/>
              </a:spcBef>
              <a:spcAft>
                <a:spcPct val="0"/>
              </a:spcAft>
              <a:buClrTx/>
              <a:buSzTx/>
              <a:buFontTx/>
              <a:buNone/>
              <a:tabLst/>
              <a:defRPr sz="4400" b="1">
                <a:solidFill>
                  <a:schemeClr val="accent5"/>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3200" b="1">
                <a:solidFill>
                  <a:srgbClr val="223899"/>
                </a:solidFill>
                <a:latin typeface="Arial" charset="0"/>
                <a:ea typeface="Geneva" charset="0"/>
                <a:cs typeface="Geneva" charset="0"/>
              </a:defRPr>
            </a:lvl2pPr>
            <a:lvl3pPr algn="l" rtl="0" eaLnBrk="0" fontAlgn="base" hangingPunct="0">
              <a:spcBef>
                <a:spcPct val="0"/>
              </a:spcBef>
              <a:spcAft>
                <a:spcPct val="0"/>
              </a:spcAft>
              <a:defRPr sz="3200" b="1">
                <a:solidFill>
                  <a:srgbClr val="223899"/>
                </a:solidFill>
                <a:latin typeface="Arial" charset="0"/>
                <a:ea typeface="Geneva" charset="0"/>
                <a:cs typeface="Geneva" charset="0"/>
              </a:defRPr>
            </a:lvl3pPr>
            <a:lvl4pPr algn="l" rtl="0" eaLnBrk="0" fontAlgn="base" hangingPunct="0">
              <a:spcBef>
                <a:spcPct val="0"/>
              </a:spcBef>
              <a:spcAft>
                <a:spcPct val="0"/>
              </a:spcAft>
              <a:defRPr sz="3200" b="1">
                <a:solidFill>
                  <a:srgbClr val="223899"/>
                </a:solidFill>
                <a:latin typeface="Arial" charset="0"/>
                <a:ea typeface="Geneva" charset="0"/>
                <a:cs typeface="Geneva" charset="0"/>
              </a:defRPr>
            </a:lvl4pPr>
            <a:lvl5pPr algn="l" rtl="0" eaLnBrk="0" fontAlgn="base" hangingPunct="0">
              <a:spcBef>
                <a:spcPct val="0"/>
              </a:spcBef>
              <a:spcAft>
                <a:spcPct val="0"/>
              </a:spcAft>
              <a:defRPr sz="3200" b="1">
                <a:solidFill>
                  <a:srgbClr val="223899"/>
                </a:solidFill>
                <a:latin typeface="Arial" charset="0"/>
                <a:ea typeface="Geneva" charset="0"/>
                <a:cs typeface="Geneva" charset="0"/>
              </a:defRPr>
            </a:lvl5pPr>
            <a:lvl6pPr marL="457200" algn="l" rtl="0" fontAlgn="base">
              <a:spcBef>
                <a:spcPct val="0"/>
              </a:spcBef>
              <a:spcAft>
                <a:spcPct val="0"/>
              </a:spcAft>
              <a:defRPr sz="3200" b="1">
                <a:solidFill>
                  <a:srgbClr val="223899"/>
                </a:solidFill>
                <a:latin typeface="Arial" charset="0"/>
                <a:ea typeface="Geneva" charset="0"/>
              </a:defRPr>
            </a:lvl6pPr>
            <a:lvl7pPr marL="914400" algn="l" rtl="0" fontAlgn="base">
              <a:spcBef>
                <a:spcPct val="0"/>
              </a:spcBef>
              <a:spcAft>
                <a:spcPct val="0"/>
              </a:spcAft>
              <a:defRPr sz="3200" b="1">
                <a:solidFill>
                  <a:srgbClr val="223899"/>
                </a:solidFill>
                <a:latin typeface="Arial" charset="0"/>
                <a:ea typeface="Geneva" charset="0"/>
              </a:defRPr>
            </a:lvl7pPr>
            <a:lvl8pPr marL="1371600" algn="l" rtl="0" fontAlgn="base">
              <a:spcBef>
                <a:spcPct val="0"/>
              </a:spcBef>
              <a:spcAft>
                <a:spcPct val="0"/>
              </a:spcAft>
              <a:defRPr sz="3200" b="1">
                <a:solidFill>
                  <a:srgbClr val="223899"/>
                </a:solidFill>
                <a:latin typeface="Arial" charset="0"/>
                <a:ea typeface="Geneva" charset="0"/>
              </a:defRPr>
            </a:lvl8pPr>
            <a:lvl9pPr marL="1828800" algn="l" rtl="0" fontAlgn="base">
              <a:spcBef>
                <a:spcPct val="0"/>
              </a:spcBef>
              <a:spcAft>
                <a:spcPct val="0"/>
              </a:spcAft>
              <a:defRPr sz="3200" b="1">
                <a:solidFill>
                  <a:srgbClr val="223899"/>
                </a:solidFill>
                <a:latin typeface="Arial" charset="0"/>
                <a:ea typeface="Geneva" charset="0"/>
              </a:defRPr>
            </a:lvl9pPr>
          </a:lstStyle>
          <a:p>
            <a:r>
              <a:rPr lang="en-US" sz="2800" kern="0" dirty="0" smtClean="0"/>
              <a:t>Electricity </a:t>
            </a:r>
            <a:r>
              <a:rPr lang="en-US" sz="1600" kern="0" dirty="0" smtClean="0">
                <a:sym typeface="Wingdings 2"/>
              </a:rPr>
              <a:t></a:t>
            </a:r>
            <a:r>
              <a:rPr lang="en-US" sz="2800" kern="0" dirty="0" smtClean="0"/>
              <a:t> Natural gas</a:t>
            </a:r>
            <a:endParaRPr lang="en-US" sz="2800" kern="0" dirty="0"/>
          </a:p>
        </p:txBody>
      </p:sp>
    </p:spTree>
    <p:extLst>
      <p:ext uri="{BB962C8B-B14F-4D97-AF65-F5344CB8AC3E}">
        <p14:creationId xmlns:p14="http://schemas.microsoft.com/office/powerpoint/2010/main" val="2354104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Shocking? </a:t>
            </a:r>
          </a:p>
        </p:txBody>
      </p:sp>
      <p:sp>
        <p:nvSpPr>
          <p:cNvPr id="4" name="TextBox 3"/>
          <p:cNvSpPr txBox="1"/>
          <p:nvPr/>
        </p:nvSpPr>
        <p:spPr>
          <a:xfrm>
            <a:off x="533400" y="990530"/>
            <a:ext cx="7696200" cy="820738"/>
          </a:xfrm>
          <a:prstGeom prst="rect">
            <a:avLst/>
          </a:prstGeom>
          <a:noFill/>
        </p:spPr>
        <p:txBody>
          <a:bodyPr wrap="square" rtlCol="0">
            <a:spAutoFit/>
          </a:bodyPr>
          <a:lstStyle/>
          <a:p>
            <a:pPr marL="0" indent="0">
              <a:lnSpc>
                <a:spcPct val="120000"/>
              </a:lnSpc>
              <a:buNone/>
            </a:pPr>
            <a:r>
              <a:rPr lang="en-US" sz="2000" b="1" dirty="0">
                <a:solidFill>
                  <a:schemeClr val="accent6"/>
                </a:solidFill>
                <a:latin typeface="Arial" panose="020B0604020202020204" pitchFamily="34" charset="0"/>
                <a:cs typeface="Arial" panose="020B0604020202020204" pitchFamily="34" charset="0"/>
              </a:rPr>
              <a:t/>
            </a:r>
            <a:br>
              <a:rPr lang="en-US" sz="2000" b="1" dirty="0">
                <a:solidFill>
                  <a:schemeClr val="accent6"/>
                </a:solidFill>
                <a:latin typeface="Arial" panose="020B0604020202020204" pitchFamily="34" charset="0"/>
                <a:cs typeface="Arial" panose="020B0604020202020204" pitchFamily="34" charset="0"/>
              </a:rPr>
            </a:br>
            <a:r>
              <a:rPr lang="en-US" sz="2000" dirty="0">
                <a:solidFill>
                  <a:schemeClr val="accent6"/>
                </a:solidFill>
                <a:latin typeface="Arial" panose="020B0604020202020204" pitchFamily="34" charset="0"/>
                <a:cs typeface="Arial" panose="020B0604020202020204" pitchFamily="34" charset="0"/>
              </a:rPr>
              <a:t>Lightning is a form of static electricity. </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5800" y="2190750"/>
            <a:ext cx="3057604" cy="2293203"/>
          </a:xfrm>
          <a:prstGeom prst="rect">
            <a:avLst/>
          </a:prstGeom>
          <a:ln>
            <a:no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8263" y="2197953"/>
            <a:ext cx="3533237" cy="2286000"/>
          </a:xfrm>
          <a:prstGeom prst="rect">
            <a:avLst/>
          </a:prstGeom>
          <a:ln>
            <a:noFill/>
          </a:ln>
          <a:effectLst>
            <a:outerShdw blurRad="50800" dist="38100" dir="2700000" algn="tl" rotWithShape="0">
              <a:srgbClr val="333333">
                <a:alpha val="40000"/>
              </a:srgbClr>
            </a:outerShdw>
          </a:effectLst>
        </p:spPr>
      </p:pic>
      <p:sp>
        <p:nvSpPr>
          <p:cNvPr id="8" name="TextBox 7"/>
          <p:cNvSpPr txBox="1"/>
          <p:nvPr/>
        </p:nvSpPr>
        <p:spPr>
          <a:xfrm>
            <a:off x="533400" y="1047750"/>
            <a:ext cx="2286000" cy="400110"/>
          </a:xfrm>
          <a:prstGeom prst="rect">
            <a:avLst/>
          </a:prstGeom>
          <a:noFill/>
        </p:spPr>
        <p:txBody>
          <a:bodyPr wrap="square" rtlCol="0">
            <a:spAutoFit/>
          </a:bodyPr>
          <a:lstStyle/>
          <a:p>
            <a:r>
              <a:rPr lang="en-US" sz="2000" b="1" dirty="0" smtClean="0">
                <a:latin typeface="Arial" panose="020B0604020202020204" pitchFamily="34" charset="0"/>
                <a:cs typeface="Arial" panose="020B0604020202020204" pitchFamily="34" charset="0"/>
              </a:rPr>
              <a:t>True or false?</a:t>
            </a:r>
          </a:p>
        </p:txBody>
      </p:sp>
      <p:sp>
        <p:nvSpPr>
          <p:cNvPr id="7" name="TextBox 6"/>
          <p:cNvSpPr txBox="1"/>
          <p:nvPr/>
        </p:nvSpPr>
        <p:spPr>
          <a:xfrm>
            <a:off x="533400" y="1047750"/>
            <a:ext cx="2286000" cy="400110"/>
          </a:xfrm>
          <a:prstGeom prst="rect">
            <a:avLst/>
          </a:prstGeom>
          <a:noFill/>
        </p:spPr>
        <p:txBody>
          <a:bodyPr wrap="square" rtlCol="0">
            <a:spAutoFit/>
          </a:bodyPr>
          <a:lstStyle/>
          <a:p>
            <a:r>
              <a:rPr lang="en-US" sz="2000" b="1" dirty="0" smtClean="0">
                <a:solidFill>
                  <a:srgbClr val="00B0F0"/>
                </a:solidFill>
                <a:latin typeface="Arial" panose="020B0604020202020204" pitchFamily="34" charset="0"/>
                <a:cs typeface="Arial" panose="020B0604020202020204" pitchFamily="34" charset="0"/>
              </a:rPr>
              <a:t>True</a:t>
            </a:r>
          </a:p>
        </p:txBody>
      </p:sp>
      <p:sp>
        <p:nvSpPr>
          <p:cNvPr id="9" name="TextBox 8"/>
          <p:cNvSpPr txBox="1"/>
          <p:nvPr/>
        </p:nvSpPr>
        <p:spPr>
          <a:xfrm>
            <a:off x="4800600" y="971550"/>
            <a:ext cx="5562600" cy="820738"/>
          </a:xfrm>
          <a:prstGeom prst="rect">
            <a:avLst/>
          </a:prstGeom>
          <a:noFill/>
        </p:spPr>
        <p:txBody>
          <a:bodyPr wrap="square" rtlCol="0">
            <a:spAutoFit/>
          </a:bodyPr>
          <a:lstStyle/>
          <a:p>
            <a:pPr marL="0" indent="0">
              <a:lnSpc>
                <a:spcPct val="120000"/>
              </a:lnSpc>
              <a:buNone/>
            </a:pPr>
            <a:r>
              <a:rPr lang="en-US" sz="2000" b="1" dirty="0">
                <a:solidFill>
                  <a:schemeClr val="accent6"/>
                </a:solidFill>
                <a:latin typeface="Arial" panose="020B0604020202020204" pitchFamily="34" charset="0"/>
                <a:cs typeface="Arial" panose="020B0604020202020204" pitchFamily="34" charset="0"/>
              </a:rPr>
              <a:t/>
            </a:r>
            <a:br>
              <a:rPr lang="en-US" sz="2000" b="1" dirty="0">
                <a:solidFill>
                  <a:schemeClr val="accent6"/>
                </a:solidFill>
                <a:latin typeface="Arial" panose="020B0604020202020204" pitchFamily="34" charset="0"/>
                <a:cs typeface="Arial" panose="020B0604020202020204" pitchFamily="34" charset="0"/>
              </a:rPr>
            </a:br>
            <a:r>
              <a:rPr lang="en-US" sz="2000" dirty="0">
                <a:solidFill>
                  <a:schemeClr val="accent6"/>
                </a:solidFill>
                <a:latin typeface="Arial" panose="020B0604020202020204" pitchFamily="34" charset="0"/>
                <a:cs typeface="Arial" panose="020B0604020202020204" pitchFamily="34" charset="0"/>
              </a:rPr>
              <a:t>Both have “leaping” electrons!</a:t>
            </a:r>
          </a:p>
        </p:txBody>
      </p:sp>
    </p:spTree>
    <p:extLst>
      <p:ext uri="{BB962C8B-B14F-4D97-AF65-F5344CB8AC3E}">
        <p14:creationId xmlns:p14="http://schemas.microsoft.com/office/powerpoint/2010/main" val="213571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iterate type="lt">
                                    <p:tmAbs val="0"/>
                                  </p:iterate>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par>
                          <p:cTn id="7" fill="hold">
                            <p:stCondLst>
                              <p:cond delay="1000"/>
                            </p:stCondLst>
                            <p:childTnLst>
                              <p:par>
                                <p:cTn id="8" presetID="12" presetClass="entr" presetSubtype="8" fill="hold" nodeType="afterEffect">
                                  <p:stCondLst>
                                    <p:cond delay="1000"/>
                                  </p:stCondLst>
                                  <p:childTnLst>
                                    <p:set>
                                      <p:cBhvr>
                                        <p:cTn id="9" dur="1" fill="hold">
                                          <p:stCondLst>
                                            <p:cond delay="0"/>
                                          </p:stCondLst>
                                        </p:cTn>
                                        <p:tgtEl>
                                          <p:spTgt spid="4">
                                            <p:txEl>
                                              <p:pRg st="0" end="0"/>
                                            </p:txEl>
                                          </p:spTgt>
                                        </p:tgtEl>
                                        <p:attrNameLst>
                                          <p:attrName>style.visibility</p:attrName>
                                        </p:attrNameLst>
                                      </p:cBhvr>
                                      <p:to>
                                        <p:strVal val="visible"/>
                                      </p:to>
                                    </p:set>
                                    <p:anim calcmode="lin" valueType="num">
                                      <p:cBhvr additive="base">
                                        <p:cTn id="10" dur="1000"/>
                                        <p:tgtEl>
                                          <p:spTgt spid="4">
                                            <p:txEl>
                                              <p:pRg st="0" end="0"/>
                                            </p:txEl>
                                          </p:spTgt>
                                        </p:tgtEl>
                                        <p:attrNameLst>
                                          <p:attrName>ppt_x</p:attrName>
                                        </p:attrNameLst>
                                      </p:cBhvr>
                                      <p:tavLst>
                                        <p:tav tm="0">
                                          <p:val>
                                            <p:strVal val="#ppt_x-#ppt_w*1.125000"/>
                                          </p:val>
                                        </p:tav>
                                        <p:tav tm="100000">
                                          <p:val>
                                            <p:strVal val="#ppt_x"/>
                                          </p:val>
                                        </p:tav>
                                      </p:tavLst>
                                    </p:anim>
                                    <p:animEffect transition="in" filter="wipe(right)">
                                      <p:cBhvr>
                                        <p:cTn id="11" dur="1000"/>
                                        <p:tgtEl>
                                          <p:spTgt spid="4">
                                            <p:txEl>
                                              <p:pRg st="0" end="0"/>
                                            </p:txEl>
                                          </p:spTgt>
                                        </p:tgtEl>
                                      </p:cBhvr>
                                    </p:animEffect>
                                  </p:childTnLst>
                                </p:cTn>
                              </p:par>
                            </p:childTnLst>
                          </p:cTn>
                        </p:par>
                        <p:par>
                          <p:cTn id="12" fill="hold">
                            <p:stCondLst>
                              <p:cond delay="3000"/>
                            </p:stCondLst>
                            <p:childTnLst>
                              <p:par>
                                <p:cTn id="13" presetID="1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1000"/>
                                        <p:tgtEl>
                                          <p:spTgt spid="3"/>
                                        </p:tgtEl>
                                        <p:attrNameLst>
                                          <p:attrName>ppt_y</p:attrName>
                                        </p:attrNameLst>
                                      </p:cBhvr>
                                      <p:tavLst>
                                        <p:tav tm="0">
                                          <p:val>
                                            <p:strVal val="#ppt_y+#ppt_h*1.125000"/>
                                          </p:val>
                                        </p:tav>
                                        <p:tav tm="100000">
                                          <p:val>
                                            <p:strVal val="#ppt_y"/>
                                          </p:val>
                                        </p:tav>
                                      </p:tavLst>
                                    </p:anim>
                                    <p:animEffect transition="in" filter="wipe(up)">
                                      <p:cBhvr>
                                        <p:cTn id="16" dur="10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type="lt">
                                    <p:tmAbs val="0"/>
                                  </p:iterate>
                                  <p:childTnLst>
                                    <p:set>
                                      <p:cBhvr>
                                        <p:cTn id="20" dur="1" fill="hold">
                                          <p:stCondLst>
                                            <p:cond delay="0"/>
                                          </p:stCondLst>
                                        </p:cTn>
                                        <p:tgtEl>
                                          <p:spTgt spid="7">
                                            <p:txEl>
                                              <p:pRg st="0" end="0"/>
                                            </p:txEl>
                                          </p:spTgt>
                                        </p:tgtEl>
                                        <p:attrNameLst>
                                          <p:attrName>style.visibility</p:attrName>
                                        </p:attrNameLst>
                                      </p:cBhvr>
                                      <p:to>
                                        <p:strVal val="visible"/>
                                      </p:to>
                                    </p:set>
                                  </p:childTnLst>
                                </p:cTn>
                              </p:par>
                              <p:par>
                                <p:cTn id="21" presetID="1" presetClass="exit" presetSubtype="0" fill="hold" grpId="0" nodeType="withEffect">
                                  <p:stCondLst>
                                    <p:cond delay="0"/>
                                  </p:stCondLst>
                                  <p:iterate type="lt">
                                    <p:tmAbs val="0"/>
                                  </p:iterate>
                                  <p:childTnLst>
                                    <p:set>
                                      <p:cBhvr>
                                        <p:cTn id="22" dur="1" fill="hold">
                                          <p:stCondLst>
                                            <p:cond delay="0"/>
                                          </p:stCondLst>
                                        </p:cTn>
                                        <p:tgtEl>
                                          <p:spTgt spid="8">
                                            <p:txEl>
                                              <p:pRg st="0" end="0"/>
                                            </p:txEl>
                                          </p:spTgt>
                                        </p:tgtEl>
                                        <p:attrNameLst>
                                          <p:attrName>style.visibility</p:attrName>
                                        </p:attrNameLst>
                                      </p:cBhvr>
                                      <p:to>
                                        <p:strVal val="hidden"/>
                                      </p:to>
                                    </p:set>
                                  </p:childTnLst>
                                </p:cTn>
                              </p:par>
                            </p:childTnLst>
                          </p:cTn>
                        </p:par>
                        <p:par>
                          <p:cTn id="23" fill="hold">
                            <p:stCondLst>
                              <p:cond delay="0"/>
                            </p:stCondLst>
                            <p:childTnLst>
                              <p:par>
                                <p:cTn id="24" presetID="12" presetClass="entr" presetSubtype="8" fill="hold" nodeType="afterEffect">
                                  <p:stCondLst>
                                    <p:cond delay="1000"/>
                                  </p:stCondLst>
                                  <p:childTnLst>
                                    <p:set>
                                      <p:cBhvr>
                                        <p:cTn id="25" dur="1" fill="hold">
                                          <p:stCondLst>
                                            <p:cond delay="0"/>
                                          </p:stCondLst>
                                        </p:cTn>
                                        <p:tgtEl>
                                          <p:spTgt spid="9">
                                            <p:txEl>
                                              <p:pRg st="0" end="0"/>
                                            </p:txEl>
                                          </p:spTgt>
                                        </p:tgtEl>
                                        <p:attrNameLst>
                                          <p:attrName>style.visibility</p:attrName>
                                        </p:attrNameLst>
                                      </p:cBhvr>
                                      <p:to>
                                        <p:strVal val="visible"/>
                                      </p:to>
                                    </p:set>
                                    <p:anim calcmode="lin" valueType="num">
                                      <p:cBhvr additive="base">
                                        <p:cTn id="26" dur="1000"/>
                                        <p:tgtEl>
                                          <p:spTgt spid="9">
                                            <p:txEl>
                                              <p:pRg st="0" end="0"/>
                                            </p:txEl>
                                          </p:spTgt>
                                        </p:tgtEl>
                                        <p:attrNameLst>
                                          <p:attrName>ppt_x</p:attrName>
                                        </p:attrNameLst>
                                      </p:cBhvr>
                                      <p:tavLst>
                                        <p:tav tm="0">
                                          <p:val>
                                            <p:strVal val="#ppt_x-#ppt_w*1.125000"/>
                                          </p:val>
                                        </p:tav>
                                        <p:tav tm="100000">
                                          <p:val>
                                            <p:strVal val="#ppt_x"/>
                                          </p:val>
                                        </p:tav>
                                      </p:tavLst>
                                    </p:anim>
                                    <p:animEffect transition="in" filter="wipe(right)">
                                      <p:cBhvr>
                                        <p:cTn id="27"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7" grpId="1" build="allAtOnce"/>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3400" y="1494294"/>
            <a:ext cx="7010400" cy="2677656"/>
          </a:xfrm>
          <a:prstGeom prst="rect">
            <a:avLst/>
          </a:prstGeom>
          <a:noFill/>
        </p:spPr>
        <p:txBody>
          <a:bodyPr wrap="square" rtlCol="0">
            <a:spAutoFit/>
          </a:bodyPr>
          <a:lstStyle/>
          <a:p>
            <a:pPr marL="342900" indent="-342900" algn="l">
              <a:lnSpc>
                <a:spcPct val="120000"/>
              </a:lnSpc>
              <a:buFont typeface="Arial" panose="020B0604020202020204" pitchFamily="34" charset="0"/>
              <a:buChar char="•"/>
            </a:pPr>
            <a:r>
              <a:rPr lang="en-US" sz="2000" dirty="0" smtClean="0">
                <a:solidFill>
                  <a:schemeClr val="accent6"/>
                </a:solidFill>
                <a:latin typeface="Arial" panose="020B0604020202020204" pitchFamily="34" charset="0"/>
                <a:cs typeface="Arial" panose="020B0604020202020204" pitchFamily="34" charset="0"/>
              </a:rPr>
              <a:t>Conductors promote the flow of electricity</a:t>
            </a:r>
          </a:p>
          <a:p>
            <a:pPr marL="342900" indent="-342900" algn="l">
              <a:lnSpc>
                <a:spcPct val="120000"/>
              </a:lnSpc>
              <a:buFont typeface="Arial" panose="020B0604020202020204" pitchFamily="34" charset="0"/>
              <a:buChar char="•"/>
            </a:pPr>
            <a:r>
              <a:rPr lang="en-US" sz="2000" dirty="0">
                <a:solidFill>
                  <a:schemeClr val="accent6"/>
                </a:solidFill>
                <a:latin typeface="Arial" panose="020B0604020202020204" pitchFamily="34" charset="0"/>
                <a:cs typeface="Arial" panose="020B0604020202020204" pitchFamily="34" charset="0"/>
              </a:rPr>
              <a:t>Insulators limit or stop the flow of electricity</a:t>
            </a:r>
          </a:p>
          <a:p>
            <a:pPr marL="342900" indent="-342900">
              <a:lnSpc>
                <a:spcPct val="120000"/>
              </a:lnSpc>
              <a:buFont typeface="Arial" panose="020B0604020202020204" pitchFamily="34" charset="0"/>
              <a:buChar char="•"/>
            </a:pPr>
            <a:r>
              <a:rPr lang="en-US" sz="2000" dirty="0">
                <a:solidFill>
                  <a:schemeClr val="accent6"/>
                </a:solidFill>
                <a:latin typeface="Arial" panose="020B0604020202020204" pitchFamily="34" charset="0"/>
                <a:cs typeface="Arial" panose="020B0604020202020204" pitchFamily="34" charset="0"/>
              </a:rPr>
              <a:t>Electric shock occurs when your body comes in contact with an exposed electric circuit</a:t>
            </a:r>
          </a:p>
          <a:p>
            <a:pPr marL="342900" indent="-342900" algn="l">
              <a:lnSpc>
                <a:spcPct val="120000"/>
              </a:lnSpc>
              <a:buFont typeface="Arial" panose="020B0604020202020204" pitchFamily="34" charset="0"/>
              <a:buChar char="•"/>
            </a:pPr>
            <a:r>
              <a:rPr lang="en-US" sz="2000" dirty="0">
                <a:solidFill>
                  <a:schemeClr val="accent6"/>
                </a:solidFill>
                <a:latin typeface="Arial" panose="020B0604020202020204" pitchFamily="34" charset="0"/>
                <a:cs typeface="Arial" panose="020B0604020202020204" pitchFamily="34" charset="0"/>
              </a:rPr>
              <a:t>A painful shock can result from </a:t>
            </a:r>
            <a:r>
              <a:rPr lang="en-US" sz="2000" dirty="0" smtClean="0">
                <a:solidFill>
                  <a:schemeClr val="accent6"/>
                </a:solidFill>
                <a:latin typeface="Arial" panose="020B0604020202020204" pitchFamily="34" charset="0"/>
                <a:cs typeface="Arial" panose="020B0604020202020204" pitchFamily="34" charset="0"/>
              </a:rPr>
              <a:t>even a </a:t>
            </a:r>
            <a:r>
              <a:rPr lang="en-US" sz="2000" dirty="0">
                <a:solidFill>
                  <a:schemeClr val="accent6"/>
                </a:solidFill>
                <a:latin typeface="Arial" panose="020B0604020202020204" pitchFamily="34" charset="0"/>
                <a:cs typeface="Arial" panose="020B0604020202020204" pitchFamily="34" charset="0"/>
              </a:rPr>
              <a:t>low level of amps</a:t>
            </a:r>
          </a:p>
          <a:p>
            <a:pPr marL="342900" indent="-342900" algn="l">
              <a:lnSpc>
                <a:spcPct val="120000"/>
              </a:lnSpc>
              <a:buFont typeface="Arial" panose="020B0604020202020204" pitchFamily="34" charset="0"/>
              <a:buChar char="•"/>
            </a:pPr>
            <a:r>
              <a:rPr lang="en-US" sz="2000" dirty="0" smtClean="0">
                <a:solidFill>
                  <a:schemeClr val="accent6"/>
                </a:solidFill>
                <a:latin typeface="Arial" panose="020B0604020202020204" pitchFamily="34" charset="0"/>
                <a:cs typeface="Arial" panose="020B0604020202020204" pitchFamily="34" charset="0"/>
              </a:rPr>
              <a:t>Exposure to an electric shock can cause serious harm, including death</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05600" y="389112"/>
            <a:ext cx="2438400" cy="2444010"/>
          </a:xfrm>
          <a:prstGeom prst="rect">
            <a:avLst/>
          </a:prstGeom>
        </p:spPr>
      </p:pic>
      <p:sp>
        <p:nvSpPr>
          <p:cNvPr id="10" name="TextBox 9"/>
          <p:cNvSpPr txBox="1"/>
          <p:nvPr/>
        </p:nvSpPr>
        <p:spPr>
          <a:xfrm>
            <a:off x="381000" y="1028640"/>
            <a:ext cx="6019800" cy="400110"/>
          </a:xfrm>
          <a:prstGeom prst="rect">
            <a:avLst/>
          </a:prstGeom>
          <a:noFill/>
        </p:spPr>
        <p:txBody>
          <a:bodyPr wrap="square" rtlCol="0">
            <a:spAutoFit/>
          </a:bodyPr>
          <a:lstStyle/>
          <a:p>
            <a:pPr algn="l"/>
            <a:r>
              <a:rPr lang="en-US" sz="2000" b="1" dirty="0" smtClean="0">
                <a:solidFill>
                  <a:schemeClr val="tx1">
                    <a:lumMod val="65000"/>
                    <a:lumOff val="35000"/>
                  </a:schemeClr>
                </a:solidFill>
                <a:latin typeface="Arial" panose="020B0604020202020204" pitchFamily="34" charset="0"/>
                <a:cs typeface="Arial" panose="020B0604020202020204" pitchFamily="34" charset="0"/>
              </a:rPr>
              <a:t>Elaborate on the points below.</a:t>
            </a:r>
          </a:p>
        </p:txBody>
      </p:sp>
      <p:sp>
        <p:nvSpPr>
          <p:cNvPr id="6" name="Title 1"/>
          <p:cNvSpPr txBox="1">
            <a:spLocks/>
          </p:cNvSpPr>
          <p:nvPr/>
        </p:nvSpPr>
        <p:spPr>
          <a:xfrm>
            <a:off x="457200" y="285750"/>
            <a:ext cx="8229600" cy="841376"/>
          </a:xfrm>
          <a:prstGeom prst="rect">
            <a:avLst/>
          </a:prstGeom>
        </p:spPr>
        <p:txBody>
          <a:bodyPr/>
          <a:lstStyle>
            <a:lvl1pPr algn="l" rtl="0" eaLnBrk="0" fontAlgn="base" hangingPunct="0">
              <a:spcBef>
                <a:spcPct val="0"/>
              </a:spcBef>
              <a:spcAft>
                <a:spcPct val="0"/>
              </a:spcAft>
              <a:defRPr sz="3200" b="1">
                <a:solidFill>
                  <a:srgbClr val="0080FF"/>
                </a:solidFill>
                <a:latin typeface="+mj-lt"/>
                <a:ea typeface="+mj-ea"/>
                <a:cs typeface="Geneva" charset="0"/>
              </a:defRPr>
            </a:lvl1pPr>
            <a:lvl2pPr algn="l" rtl="0" eaLnBrk="0" fontAlgn="base" hangingPunct="0">
              <a:spcBef>
                <a:spcPct val="0"/>
              </a:spcBef>
              <a:spcAft>
                <a:spcPct val="0"/>
              </a:spcAft>
              <a:defRPr sz="3200" b="1">
                <a:solidFill>
                  <a:srgbClr val="223899"/>
                </a:solidFill>
                <a:latin typeface="Arial" charset="0"/>
                <a:ea typeface="Geneva" charset="0"/>
                <a:cs typeface="Geneva" charset="0"/>
              </a:defRPr>
            </a:lvl2pPr>
            <a:lvl3pPr algn="l" rtl="0" eaLnBrk="0" fontAlgn="base" hangingPunct="0">
              <a:spcBef>
                <a:spcPct val="0"/>
              </a:spcBef>
              <a:spcAft>
                <a:spcPct val="0"/>
              </a:spcAft>
              <a:defRPr sz="3200" b="1">
                <a:solidFill>
                  <a:srgbClr val="223899"/>
                </a:solidFill>
                <a:latin typeface="Arial" charset="0"/>
                <a:ea typeface="Geneva" charset="0"/>
                <a:cs typeface="Geneva" charset="0"/>
              </a:defRPr>
            </a:lvl3pPr>
            <a:lvl4pPr algn="l" rtl="0" eaLnBrk="0" fontAlgn="base" hangingPunct="0">
              <a:spcBef>
                <a:spcPct val="0"/>
              </a:spcBef>
              <a:spcAft>
                <a:spcPct val="0"/>
              </a:spcAft>
              <a:defRPr sz="3200" b="1">
                <a:solidFill>
                  <a:srgbClr val="223899"/>
                </a:solidFill>
                <a:latin typeface="Arial" charset="0"/>
                <a:ea typeface="Geneva" charset="0"/>
                <a:cs typeface="Geneva" charset="0"/>
              </a:defRPr>
            </a:lvl4pPr>
            <a:lvl5pPr algn="l" rtl="0" eaLnBrk="0" fontAlgn="base" hangingPunct="0">
              <a:spcBef>
                <a:spcPct val="0"/>
              </a:spcBef>
              <a:spcAft>
                <a:spcPct val="0"/>
              </a:spcAft>
              <a:defRPr sz="3200" b="1">
                <a:solidFill>
                  <a:srgbClr val="223899"/>
                </a:solidFill>
                <a:latin typeface="Arial" charset="0"/>
                <a:ea typeface="Geneva" charset="0"/>
                <a:cs typeface="Geneva" charset="0"/>
              </a:defRPr>
            </a:lvl5pPr>
            <a:lvl6pPr marL="457200" algn="l" rtl="0" fontAlgn="base">
              <a:spcBef>
                <a:spcPct val="0"/>
              </a:spcBef>
              <a:spcAft>
                <a:spcPct val="0"/>
              </a:spcAft>
              <a:defRPr sz="3200" b="1">
                <a:solidFill>
                  <a:srgbClr val="223899"/>
                </a:solidFill>
                <a:latin typeface="Arial" charset="0"/>
                <a:ea typeface="Geneva" charset="0"/>
              </a:defRPr>
            </a:lvl6pPr>
            <a:lvl7pPr marL="914400" algn="l" rtl="0" fontAlgn="base">
              <a:spcBef>
                <a:spcPct val="0"/>
              </a:spcBef>
              <a:spcAft>
                <a:spcPct val="0"/>
              </a:spcAft>
              <a:defRPr sz="3200" b="1">
                <a:solidFill>
                  <a:srgbClr val="223899"/>
                </a:solidFill>
                <a:latin typeface="Arial" charset="0"/>
                <a:ea typeface="Geneva" charset="0"/>
              </a:defRPr>
            </a:lvl7pPr>
            <a:lvl8pPr marL="1371600" algn="l" rtl="0" fontAlgn="base">
              <a:spcBef>
                <a:spcPct val="0"/>
              </a:spcBef>
              <a:spcAft>
                <a:spcPct val="0"/>
              </a:spcAft>
              <a:defRPr sz="3200" b="1">
                <a:solidFill>
                  <a:srgbClr val="223899"/>
                </a:solidFill>
                <a:latin typeface="Arial" charset="0"/>
                <a:ea typeface="Geneva" charset="0"/>
              </a:defRPr>
            </a:lvl8pPr>
            <a:lvl9pPr marL="1828800" algn="l" rtl="0" fontAlgn="base">
              <a:spcBef>
                <a:spcPct val="0"/>
              </a:spcBef>
              <a:spcAft>
                <a:spcPct val="0"/>
              </a:spcAft>
              <a:defRPr sz="3200" b="1">
                <a:solidFill>
                  <a:srgbClr val="223899"/>
                </a:solidFill>
                <a:latin typeface="Arial" charset="0"/>
                <a:ea typeface="Geneva" charset="0"/>
              </a:defRPr>
            </a:lvl9pPr>
          </a:lstStyle>
          <a:p>
            <a:r>
              <a:rPr lang="en-US" dirty="0">
                <a:solidFill>
                  <a:srgbClr val="175BAF"/>
                </a:solidFill>
                <a:latin typeface="Arial"/>
                <a:cs typeface="Arial"/>
              </a:rPr>
              <a:t>Show whatcha know </a:t>
            </a:r>
            <a:r>
              <a:rPr lang="mr-IN" dirty="0">
                <a:solidFill>
                  <a:srgbClr val="175BAF"/>
                </a:solidFill>
                <a:latin typeface="Arial"/>
                <a:cs typeface="Arial"/>
              </a:rPr>
              <a:t>…</a:t>
            </a:r>
            <a:endParaRPr lang="en-US" dirty="0">
              <a:solidFill>
                <a:srgbClr val="175BAF"/>
              </a:solidFill>
              <a:latin typeface="Arial"/>
              <a:cs typeface="Arial"/>
            </a:endParaRPr>
          </a:p>
        </p:txBody>
      </p:sp>
    </p:spTree>
    <p:extLst>
      <p:ext uri="{BB962C8B-B14F-4D97-AF65-F5344CB8AC3E}">
        <p14:creationId xmlns:p14="http://schemas.microsoft.com/office/powerpoint/2010/main" val="72809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1000" tmFilter="0, 0; .2, .5; .8, .5; 1, 0"/>
                                        <p:tgtEl>
                                          <p:spTgt spid="10"/>
                                        </p:tgtEl>
                                      </p:cBhvr>
                                    </p:animEffect>
                                    <p:animScale>
                                      <p:cBhvr>
                                        <p:cTn id="7" dur="50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 y="969264"/>
            <a:ext cx="8534400" cy="1815882"/>
          </a:xfrm>
          <a:prstGeom prst="rect">
            <a:avLst/>
          </a:prstGeom>
          <a:noFill/>
        </p:spPr>
        <p:txBody>
          <a:bodyPr wrap="square" rtlCol="0">
            <a:spAutoFit/>
          </a:bodyPr>
          <a:lstStyle/>
          <a:p>
            <a:pPr algn="l">
              <a:lnSpc>
                <a:spcPct val="120000"/>
              </a:lnSpc>
            </a:pPr>
            <a:r>
              <a:rPr lang="en-US" sz="2000" b="1" dirty="0" smtClean="0">
                <a:solidFill>
                  <a:schemeClr val="accent6"/>
                </a:solidFill>
                <a:latin typeface="Arial" panose="020B0604020202020204" pitchFamily="34" charset="0"/>
                <a:cs typeface="Arial" panose="020B0604020202020204" pitchFamily="34" charset="0"/>
              </a:rPr>
              <a:t>static</a:t>
            </a:r>
            <a:r>
              <a:rPr lang="en-US" sz="2000" dirty="0" smtClean="0">
                <a:solidFill>
                  <a:schemeClr val="accent6"/>
                </a:solidFill>
                <a:latin typeface="Arial" panose="020B0604020202020204" pitchFamily="34" charset="0"/>
                <a:cs typeface="Arial" panose="020B0604020202020204" pitchFamily="34" charset="0"/>
              </a:rPr>
              <a:t>: </a:t>
            </a:r>
            <a:r>
              <a:rPr lang="en-US" sz="2000" i="1" dirty="0" smtClean="0">
                <a:solidFill>
                  <a:schemeClr val="accent6"/>
                </a:solidFill>
                <a:latin typeface="Arial" panose="020B0604020202020204" pitchFamily="34" charset="0"/>
                <a:cs typeface="Arial" panose="020B0604020202020204" pitchFamily="34" charset="0"/>
              </a:rPr>
              <a:t>lacking movement</a:t>
            </a:r>
          </a:p>
          <a:p>
            <a:pPr algn="l">
              <a:lnSpc>
                <a:spcPct val="120000"/>
              </a:lnSpc>
            </a:pPr>
            <a:r>
              <a:rPr lang="en-US" sz="2000" b="1" spc="-40" dirty="0">
                <a:solidFill>
                  <a:schemeClr val="accent6"/>
                </a:solidFill>
                <a:latin typeface="Arial" panose="020B0604020202020204" pitchFamily="34" charset="0"/>
                <a:cs typeface="Arial" panose="020B0604020202020204" pitchFamily="34" charset="0"/>
              </a:rPr>
              <a:t>static electricity</a:t>
            </a:r>
            <a:r>
              <a:rPr lang="en-US" sz="2000" spc="-40" dirty="0">
                <a:solidFill>
                  <a:schemeClr val="accent6"/>
                </a:solidFill>
                <a:latin typeface="Arial" panose="020B0604020202020204" pitchFamily="34" charset="0"/>
                <a:cs typeface="Arial" panose="020B0604020202020204" pitchFamily="34" charset="0"/>
              </a:rPr>
              <a:t>:</a:t>
            </a:r>
            <a:r>
              <a:rPr lang="en-US" sz="2000" b="1" i="1" spc="-40" dirty="0">
                <a:solidFill>
                  <a:schemeClr val="accent6"/>
                </a:solidFill>
                <a:latin typeface="Arial" panose="020B0604020202020204" pitchFamily="34" charset="0"/>
                <a:cs typeface="Arial" panose="020B0604020202020204" pitchFamily="34" charset="0"/>
              </a:rPr>
              <a:t> </a:t>
            </a:r>
            <a:r>
              <a:rPr lang="en-US" sz="2000" i="1" spc="-40" dirty="0">
                <a:solidFill>
                  <a:schemeClr val="accent6"/>
                </a:solidFill>
                <a:latin typeface="Arial" panose="020B0604020202020204" pitchFamily="34" charset="0"/>
                <a:cs typeface="Arial" panose="020B0604020202020204" pitchFamily="34" charset="0"/>
              </a:rPr>
              <a:t>a stationary electric charge built up on a substance</a:t>
            </a:r>
          </a:p>
          <a:p>
            <a:pPr>
              <a:lnSpc>
                <a:spcPct val="120000"/>
              </a:lnSpc>
            </a:pPr>
            <a:r>
              <a:rPr lang="en-US" sz="2000" b="1" dirty="0">
                <a:solidFill>
                  <a:schemeClr val="accent6"/>
                </a:solidFill>
                <a:latin typeface="Arial" panose="020B0604020202020204" pitchFamily="34" charset="0"/>
                <a:cs typeface="Arial" panose="020B0604020202020204" pitchFamily="34" charset="0"/>
              </a:rPr>
              <a:t>static electric shock</a:t>
            </a:r>
            <a:r>
              <a:rPr lang="en-US" sz="2000" dirty="0">
                <a:solidFill>
                  <a:schemeClr val="accent6"/>
                </a:solidFill>
                <a:latin typeface="Arial" panose="020B0604020202020204" pitchFamily="34" charset="0"/>
                <a:cs typeface="Arial" panose="020B0604020202020204" pitchFamily="34" charset="0"/>
              </a:rPr>
              <a:t>: </a:t>
            </a:r>
            <a:r>
              <a:rPr lang="en-US" sz="2000" i="1" dirty="0">
                <a:solidFill>
                  <a:schemeClr val="accent6"/>
                </a:solidFill>
                <a:latin typeface="Arial" panose="020B0604020202020204" pitchFamily="34" charset="0"/>
                <a:cs typeface="Arial" panose="020B0604020202020204" pitchFamily="34" charset="0"/>
              </a:rPr>
              <a:t>the occurrence when electrons leap from one object to another</a:t>
            </a:r>
          </a:p>
          <a:p>
            <a:pPr algn="l"/>
            <a:endParaRPr lang="en-US" sz="1600" dirty="0" smtClean="0">
              <a:solidFill>
                <a:schemeClr val="tx1">
                  <a:lumMod val="65000"/>
                  <a:lumOff val="35000"/>
                </a:schemeClr>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b="-644"/>
          <a:stretch/>
        </p:blipFill>
        <p:spPr>
          <a:xfrm>
            <a:off x="3183574" y="2343150"/>
            <a:ext cx="2908307" cy="2563518"/>
          </a:xfrm>
          <a:prstGeom prst="rect">
            <a:avLst/>
          </a:prstGeom>
        </p:spPr>
      </p:pic>
      <p:sp>
        <p:nvSpPr>
          <p:cNvPr id="2" name="Title 1"/>
          <p:cNvSpPr>
            <a:spLocks noGrp="1"/>
          </p:cNvSpPr>
          <p:nvPr>
            <p:ph type="title"/>
          </p:nvPr>
        </p:nvSpPr>
        <p:spPr/>
        <p:txBody>
          <a:bodyPr/>
          <a:lstStyle/>
          <a:p>
            <a:r>
              <a:rPr lang="en-US" dirty="0"/>
              <a:t>Static? But </a:t>
            </a:r>
            <a:r>
              <a:rPr lang="mr-IN" dirty="0"/>
              <a:t>…</a:t>
            </a:r>
            <a:r>
              <a:rPr lang="en-US" dirty="0"/>
              <a:t> </a:t>
            </a:r>
            <a:r>
              <a:rPr lang="en-US" dirty="0" smtClean="0"/>
              <a:t>negative </a:t>
            </a:r>
            <a:r>
              <a:rPr lang="en-US" dirty="0"/>
              <a:t>c</a:t>
            </a:r>
            <a:r>
              <a:rPr lang="en-US" dirty="0" smtClean="0"/>
              <a:t>harges </a:t>
            </a:r>
            <a:r>
              <a:rPr lang="en-US" dirty="0"/>
              <a:t>m</a:t>
            </a:r>
            <a:r>
              <a:rPr lang="en-US" dirty="0" smtClean="0"/>
              <a:t>ove</a:t>
            </a:r>
            <a:r>
              <a:rPr lang="en-US" dirty="0"/>
              <a:t>!</a:t>
            </a:r>
          </a:p>
        </p:txBody>
      </p:sp>
      <p:pic>
        <p:nvPicPr>
          <p:cNvPr id="1026"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951883" y="2495550"/>
            <a:ext cx="2540400" cy="2209800"/>
          </a:xfrm>
          <a:prstGeom prst="rect">
            <a:avLst/>
          </a:prstGeom>
          <a:noFill/>
          <a:ln w="9525">
            <a:noFill/>
            <a:miter lim="800000"/>
            <a:headEnd/>
            <a:tailEnd/>
          </a:ln>
          <a:effectLst/>
          <a:extLst/>
        </p:spPr>
      </p:pic>
      <p:pic>
        <p:nvPicPr>
          <p:cNvPr id="1027" name="Picture 3" descr="V:\Corporate Communications\Web\AE Kids\Learning Modules\Assets\9 lightning storm.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48200" y="2495550"/>
            <a:ext cx="2438400" cy="2200534"/>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598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2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2300"/>
                                        <p:tgtEl>
                                          <p:spTgt spid="1027"/>
                                        </p:tgtEl>
                                      </p:cBhvr>
                                    </p:animEffect>
                                  </p:childTnLst>
                                </p:cTn>
                              </p:par>
                            </p:childTnLst>
                          </p:cTn>
                        </p:par>
                        <p:par>
                          <p:cTn id="11" fill="hold">
                            <p:stCondLst>
                              <p:cond delay="2300"/>
                            </p:stCondLst>
                            <p:childTnLst>
                              <p:par>
                                <p:cTn id="12" presetID="31" presetClass="exit" presetSubtype="0" fill="hold" nodeType="afterEffect">
                                  <p:stCondLst>
                                    <p:cond delay="8100"/>
                                  </p:stCondLst>
                                  <p:childTnLst>
                                    <p:anim calcmode="lin" valueType="num">
                                      <p:cBhvr>
                                        <p:cTn id="13" dur="1900"/>
                                        <p:tgtEl>
                                          <p:spTgt spid="1026"/>
                                        </p:tgtEl>
                                        <p:attrNameLst>
                                          <p:attrName>ppt_w</p:attrName>
                                        </p:attrNameLst>
                                      </p:cBhvr>
                                      <p:tavLst>
                                        <p:tav tm="0">
                                          <p:val>
                                            <p:strVal val="ppt_w"/>
                                          </p:val>
                                        </p:tav>
                                        <p:tav tm="100000">
                                          <p:val>
                                            <p:fltVal val="0"/>
                                          </p:val>
                                        </p:tav>
                                      </p:tavLst>
                                    </p:anim>
                                    <p:anim calcmode="lin" valueType="num">
                                      <p:cBhvr>
                                        <p:cTn id="14" dur="1900"/>
                                        <p:tgtEl>
                                          <p:spTgt spid="1026"/>
                                        </p:tgtEl>
                                        <p:attrNameLst>
                                          <p:attrName>ppt_h</p:attrName>
                                        </p:attrNameLst>
                                      </p:cBhvr>
                                      <p:tavLst>
                                        <p:tav tm="0">
                                          <p:val>
                                            <p:strVal val="ppt_h"/>
                                          </p:val>
                                        </p:tav>
                                        <p:tav tm="100000">
                                          <p:val>
                                            <p:fltVal val="0"/>
                                          </p:val>
                                        </p:tav>
                                      </p:tavLst>
                                    </p:anim>
                                    <p:anim calcmode="lin" valueType="num">
                                      <p:cBhvr>
                                        <p:cTn id="15" dur="1900"/>
                                        <p:tgtEl>
                                          <p:spTgt spid="1026"/>
                                        </p:tgtEl>
                                        <p:attrNameLst>
                                          <p:attrName>style.rotation</p:attrName>
                                        </p:attrNameLst>
                                      </p:cBhvr>
                                      <p:tavLst>
                                        <p:tav tm="0">
                                          <p:val>
                                            <p:fltVal val="0"/>
                                          </p:val>
                                        </p:tav>
                                        <p:tav tm="100000">
                                          <p:val>
                                            <p:fltVal val="90"/>
                                          </p:val>
                                        </p:tav>
                                      </p:tavLst>
                                    </p:anim>
                                    <p:animEffect transition="out" filter="fade">
                                      <p:cBhvr>
                                        <p:cTn id="16" dur="1900"/>
                                        <p:tgtEl>
                                          <p:spTgt spid="1026"/>
                                        </p:tgtEl>
                                      </p:cBhvr>
                                    </p:animEffect>
                                    <p:set>
                                      <p:cBhvr>
                                        <p:cTn id="17" dur="1" fill="hold">
                                          <p:stCondLst>
                                            <p:cond delay="1899"/>
                                          </p:stCondLst>
                                        </p:cTn>
                                        <p:tgtEl>
                                          <p:spTgt spid="1026"/>
                                        </p:tgtEl>
                                        <p:attrNameLst>
                                          <p:attrName>style.visibility</p:attrName>
                                        </p:attrNameLst>
                                      </p:cBhvr>
                                      <p:to>
                                        <p:strVal val="hidden"/>
                                      </p:to>
                                    </p:set>
                                  </p:childTnLst>
                                </p:cTn>
                              </p:par>
                              <p:par>
                                <p:cTn id="18" presetID="31" presetClass="exit" presetSubtype="0" fill="hold" nodeType="withEffect">
                                  <p:stCondLst>
                                    <p:cond delay="8800"/>
                                  </p:stCondLst>
                                  <p:childTnLst>
                                    <p:anim calcmode="lin" valueType="num">
                                      <p:cBhvr>
                                        <p:cTn id="19" dur="2000"/>
                                        <p:tgtEl>
                                          <p:spTgt spid="1027"/>
                                        </p:tgtEl>
                                        <p:attrNameLst>
                                          <p:attrName>ppt_w</p:attrName>
                                        </p:attrNameLst>
                                      </p:cBhvr>
                                      <p:tavLst>
                                        <p:tav tm="0">
                                          <p:val>
                                            <p:strVal val="ppt_w"/>
                                          </p:val>
                                        </p:tav>
                                        <p:tav tm="100000">
                                          <p:val>
                                            <p:fltVal val="0"/>
                                          </p:val>
                                        </p:tav>
                                      </p:tavLst>
                                    </p:anim>
                                    <p:anim calcmode="lin" valueType="num">
                                      <p:cBhvr>
                                        <p:cTn id="20" dur="2000"/>
                                        <p:tgtEl>
                                          <p:spTgt spid="1027"/>
                                        </p:tgtEl>
                                        <p:attrNameLst>
                                          <p:attrName>ppt_h</p:attrName>
                                        </p:attrNameLst>
                                      </p:cBhvr>
                                      <p:tavLst>
                                        <p:tav tm="0">
                                          <p:val>
                                            <p:strVal val="ppt_h"/>
                                          </p:val>
                                        </p:tav>
                                        <p:tav tm="100000">
                                          <p:val>
                                            <p:fltVal val="0"/>
                                          </p:val>
                                        </p:tav>
                                      </p:tavLst>
                                    </p:anim>
                                    <p:anim calcmode="lin" valueType="num">
                                      <p:cBhvr>
                                        <p:cTn id="21" dur="2000"/>
                                        <p:tgtEl>
                                          <p:spTgt spid="1027"/>
                                        </p:tgtEl>
                                        <p:attrNameLst>
                                          <p:attrName>style.rotation</p:attrName>
                                        </p:attrNameLst>
                                      </p:cBhvr>
                                      <p:tavLst>
                                        <p:tav tm="0">
                                          <p:val>
                                            <p:fltVal val="0"/>
                                          </p:val>
                                        </p:tav>
                                        <p:tav tm="100000">
                                          <p:val>
                                            <p:fltVal val="90"/>
                                          </p:val>
                                        </p:tav>
                                      </p:tavLst>
                                    </p:anim>
                                    <p:animEffect transition="out" filter="fade">
                                      <p:cBhvr>
                                        <p:cTn id="22" dur="2000"/>
                                        <p:tgtEl>
                                          <p:spTgt spid="1027"/>
                                        </p:tgtEl>
                                      </p:cBhvr>
                                    </p:animEffect>
                                    <p:set>
                                      <p:cBhvr>
                                        <p:cTn id="23" dur="1" fill="hold">
                                          <p:stCondLst>
                                            <p:cond delay="1999"/>
                                          </p:stCondLst>
                                        </p:cTn>
                                        <p:tgtEl>
                                          <p:spTgt spid="1027"/>
                                        </p:tgtEl>
                                        <p:attrNameLst>
                                          <p:attrName>style.visibility</p:attrName>
                                        </p:attrNameLst>
                                      </p:cBhvr>
                                      <p:to>
                                        <p:strVal val="hidden"/>
                                      </p:to>
                                    </p:set>
                                  </p:childTnLst>
                                </p:cTn>
                              </p:par>
                            </p:childTnLst>
                          </p:cTn>
                        </p:par>
                        <p:par>
                          <p:cTn id="24" fill="hold">
                            <p:stCondLst>
                              <p:cond delay="13100"/>
                            </p:stCondLst>
                            <p:childTnLst>
                              <p:par>
                                <p:cTn id="25" presetID="53" presetClass="entr" presetSubtype="16" fill="hold" nodeType="afterEffect">
                                  <p:stCondLst>
                                    <p:cond delay="100"/>
                                  </p:stCondLst>
                                  <p:childTnLst>
                                    <p:set>
                                      <p:cBhvr>
                                        <p:cTn id="26" dur="1" fill="hold">
                                          <p:stCondLst>
                                            <p:cond delay="0"/>
                                          </p:stCondLst>
                                        </p:cTn>
                                        <p:tgtEl>
                                          <p:spTgt spid="3"/>
                                        </p:tgtEl>
                                        <p:attrNameLst>
                                          <p:attrName>style.visibility</p:attrName>
                                        </p:attrNameLst>
                                      </p:cBhvr>
                                      <p:to>
                                        <p:strVal val="visible"/>
                                      </p:to>
                                    </p:set>
                                    <p:anim calcmode="lin" valueType="num">
                                      <p:cBhvr>
                                        <p:cTn id="27" dur="2000" fill="hold"/>
                                        <p:tgtEl>
                                          <p:spTgt spid="3"/>
                                        </p:tgtEl>
                                        <p:attrNameLst>
                                          <p:attrName>ppt_w</p:attrName>
                                        </p:attrNameLst>
                                      </p:cBhvr>
                                      <p:tavLst>
                                        <p:tav tm="0">
                                          <p:val>
                                            <p:fltVal val="0"/>
                                          </p:val>
                                        </p:tav>
                                        <p:tav tm="100000">
                                          <p:val>
                                            <p:strVal val="#ppt_w"/>
                                          </p:val>
                                        </p:tav>
                                      </p:tavLst>
                                    </p:anim>
                                    <p:anim calcmode="lin" valueType="num">
                                      <p:cBhvr>
                                        <p:cTn id="28" dur="2000" fill="hold"/>
                                        <p:tgtEl>
                                          <p:spTgt spid="3"/>
                                        </p:tgtEl>
                                        <p:attrNameLst>
                                          <p:attrName>ppt_h</p:attrName>
                                        </p:attrNameLst>
                                      </p:cBhvr>
                                      <p:tavLst>
                                        <p:tav tm="0">
                                          <p:val>
                                            <p:fltVal val="0"/>
                                          </p:val>
                                        </p:tav>
                                        <p:tav tm="100000">
                                          <p:val>
                                            <p:strVal val="#ppt_h"/>
                                          </p:val>
                                        </p:tav>
                                      </p:tavLst>
                                    </p:anim>
                                    <p:animEffect transition="in" filter="fade">
                                      <p:cBhvr>
                                        <p:cTn id="29"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85750"/>
            <a:ext cx="8229600" cy="841376"/>
          </a:xfrm>
          <a:prstGeom prst="rect">
            <a:avLst/>
          </a:prstGeom>
        </p:spPr>
        <p:txBody>
          <a:bodyPr anchor="t" anchorCtr="0"/>
          <a:lstStyle>
            <a:lvl1pPr algn="l" rtl="0" eaLnBrk="0" fontAlgn="base" hangingPunct="0">
              <a:spcBef>
                <a:spcPct val="0"/>
              </a:spcBef>
              <a:spcAft>
                <a:spcPct val="0"/>
              </a:spcAft>
              <a:defRPr sz="3200" b="1">
                <a:solidFill>
                  <a:schemeClr val="accent5"/>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3200" b="1">
                <a:solidFill>
                  <a:srgbClr val="223899"/>
                </a:solidFill>
                <a:latin typeface="Arial" charset="0"/>
                <a:ea typeface="Geneva" charset="0"/>
                <a:cs typeface="Geneva" charset="0"/>
              </a:defRPr>
            </a:lvl2pPr>
            <a:lvl3pPr algn="l" rtl="0" eaLnBrk="0" fontAlgn="base" hangingPunct="0">
              <a:spcBef>
                <a:spcPct val="0"/>
              </a:spcBef>
              <a:spcAft>
                <a:spcPct val="0"/>
              </a:spcAft>
              <a:defRPr sz="3200" b="1">
                <a:solidFill>
                  <a:srgbClr val="223899"/>
                </a:solidFill>
                <a:latin typeface="Arial" charset="0"/>
                <a:ea typeface="Geneva" charset="0"/>
                <a:cs typeface="Geneva" charset="0"/>
              </a:defRPr>
            </a:lvl3pPr>
            <a:lvl4pPr algn="l" rtl="0" eaLnBrk="0" fontAlgn="base" hangingPunct="0">
              <a:spcBef>
                <a:spcPct val="0"/>
              </a:spcBef>
              <a:spcAft>
                <a:spcPct val="0"/>
              </a:spcAft>
              <a:defRPr sz="3200" b="1">
                <a:solidFill>
                  <a:srgbClr val="223899"/>
                </a:solidFill>
                <a:latin typeface="Arial" charset="0"/>
                <a:ea typeface="Geneva" charset="0"/>
                <a:cs typeface="Geneva" charset="0"/>
              </a:defRPr>
            </a:lvl4pPr>
            <a:lvl5pPr algn="l" rtl="0" eaLnBrk="0" fontAlgn="base" hangingPunct="0">
              <a:spcBef>
                <a:spcPct val="0"/>
              </a:spcBef>
              <a:spcAft>
                <a:spcPct val="0"/>
              </a:spcAft>
              <a:defRPr sz="3200" b="1">
                <a:solidFill>
                  <a:srgbClr val="223899"/>
                </a:solidFill>
                <a:latin typeface="Arial" charset="0"/>
                <a:ea typeface="Geneva" charset="0"/>
                <a:cs typeface="Geneva" charset="0"/>
              </a:defRPr>
            </a:lvl5pPr>
            <a:lvl6pPr marL="457200" algn="l" rtl="0" fontAlgn="base">
              <a:spcBef>
                <a:spcPct val="0"/>
              </a:spcBef>
              <a:spcAft>
                <a:spcPct val="0"/>
              </a:spcAft>
              <a:defRPr sz="3200" b="1">
                <a:solidFill>
                  <a:srgbClr val="223899"/>
                </a:solidFill>
                <a:latin typeface="Arial" charset="0"/>
                <a:ea typeface="Geneva" charset="0"/>
              </a:defRPr>
            </a:lvl6pPr>
            <a:lvl7pPr marL="914400" algn="l" rtl="0" fontAlgn="base">
              <a:spcBef>
                <a:spcPct val="0"/>
              </a:spcBef>
              <a:spcAft>
                <a:spcPct val="0"/>
              </a:spcAft>
              <a:defRPr sz="3200" b="1">
                <a:solidFill>
                  <a:srgbClr val="223899"/>
                </a:solidFill>
                <a:latin typeface="Arial" charset="0"/>
                <a:ea typeface="Geneva" charset="0"/>
              </a:defRPr>
            </a:lvl7pPr>
            <a:lvl8pPr marL="1371600" algn="l" rtl="0" fontAlgn="base">
              <a:spcBef>
                <a:spcPct val="0"/>
              </a:spcBef>
              <a:spcAft>
                <a:spcPct val="0"/>
              </a:spcAft>
              <a:defRPr sz="3200" b="1">
                <a:solidFill>
                  <a:srgbClr val="223899"/>
                </a:solidFill>
                <a:latin typeface="Arial" charset="0"/>
                <a:ea typeface="Geneva" charset="0"/>
              </a:defRPr>
            </a:lvl8pPr>
            <a:lvl9pPr marL="1828800" algn="l" rtl="0" fontAlgn="base">
              <a:spcBef>
                <a:spcPct val="0"/>
              </a:spcBef>
              <a:spcAft>
                <a:spcPct val="0"/>
              </a:spcAft>
              <a:defRPr sz="3200" b="1">
                <a:solidFill>
                  <a:srgbClr val="223899"/>
                </a:solidFill>
                <a:latin typeface="Arial" charset="0"/>
                <a:ea typeface="Geneva" charset="0"/>
              </a:defRPr>
            </a:lvl9pPr>
          </a:lstStyle>
          <a:p>
            <a:r>
              <a:rPr lang="en-US" kern="0" dirty="0" smtClean="0"/>
              <a:t>Static? But </a:t>
            </a:r>
            <a:r>
              <a:rPr lang="mr-IN" kern="0" dirty="0" smtClean="0"/>
              <a:t>…</a:t>
            </a:r>
            <a:r>
              <a:rPr lang="en-US" kern="0" dirty="0" smtClean="0"/>
              <a:t> negative charges move!</a:t>
            </a:r>
            <a:endParaRPr lang="en-US" kern="0" dirty="0"/>
          </a:p>
        </p:txBody>
      </p:sp>
      <p:pic>
        <p:nvPicPr>
          <p:cNvPr id="2051" name="Picture 3" descr="C:\Users\a0r04v\AppData\Local\Microsoft\Windows\INetCache\IE\KQJAI9Y8\classical_Atom_Orbits[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9850381">
            <a:off x="6350758" y="1454052"/>
            <a:ext cx="2024126" cy="219772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a0r04v\AppData\Local\Microsoft\Windows\INetCache\IE\HRV49NLW\opposite_charges_attract_lg_clr[1].gif"/>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rot="21095646">
            <a:off x="3561869" y="2025268"/>
            <a:ext cx="2020262" cy="155404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Users\a0r04v\AppData\Local\Microsoft\Windows\INetCache\IE\67IR8AHA\Slippers[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14400" y="1925992"/>
            <a:ext cx="2336800" cy="1752600"/>
          </a:xfrm>
          <a:prstGeom prst="rect">
            <a:avLst/>
          </a:prstGeom>
          <a:ln>
            <a:noFill/>
          </a:ln>
          <a:effectLst>
            <a:outerShdw blurRad="50800" dist="381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0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0"/>
                                  </p:stCondLst>
                                  <p:childTnLst>
                                    <p:set>
                                      <p:cBhvr>
                                        <p:cTn id="6" dur="1" fill="hold">
                                          <p:stCondLst>
                                            <p:cond delay="0"/>
                                          </p:stCondLst>
                                        </p:cTn>
                                        <p:tgtEl>
                                          <p:spTgt spid="2060"/>
                                        </p:tgtEl>
                                        <p:attrNameLst>
                                          <p:attrName>style.visibility</p:attrName>
                                        </p:attrNameLst>
                                      </p:cBhvr>
                                      <p:to>
                                        <p:strVal val="visible"/>
                                      </p:to>
                                    </p:set>
                                    <p:animEffect transition="in" filter="fade">
                                      <p:cBhvr>
                                        <p:cTn id="7" dur="500"/>
                                        <p:tgtEl>
                                          <p:spTgt spid="2060"/>
                                        </p:tgtEl>
                                      </p:cBhvr>
                                    </p:animEffect>
                                  </p:childTnLst>
                                </p:cTn>
                              </p:par>
                            </p:childTnLst>
                          </p:cTn>
                        </p:par>
                        <p:par>
                          <p:cTn id="8" fill="hold">
                            <p:stCondLst>
                              <p:cond delay="5500"/>
                            </p:stCondLst>
                            <p:childTnLst>
                              <p:par>
                                <p:cTn id="9" presetID="8" presetClass="emph" presetSubtype="0" repeatCount="5000" fill="hold" nodeType="afterEffect">
                                  <p:stCondLst>
                                    <p:cond delay="3000"/>
                                  </p:stCondLst>
                                  <p:childTnLst>
                                    <p:animRot by="21600000">
                                      <p:cBhvr>
                                        <p:cTn id="10" dur="2000" fill="hold"/>
                                        <p:tgtEl>
                                          <p:spTgt spid="205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772400" y="2952750"/>
            <a:ext cx="1143000" cy="1535003"/>
          </a:xfrm>
          <a:prstGeom prst="rect">
            <a:avLst/>
          </a:prstGeom>
        </p:spPr>
      </p:pic>
      <p:sp>
        <p:nvSpPr>
          <p:cNvPr id="2" name="Title 1"/>
          <p:cNvSpPr>
            <a:spLocks noGrp="1"/>
          </p:cNvSpPr>
          <p:nvPr>
            <p:ph type="title"/>
          </p:nvPr>
        </p:nvSpPr>
        <p:spPr/>
        <p:txBody>
          <a:bodyPr/>
          <a:lstStyle/>
          <a:p>
            <a:r>
              <a:rPr lang="en-US" dirty="0"/>
              <a:t>Static? But </a:t>
            </a:r>
            <a:r>
              <a:rPr lang="mr-IN" dirty="0"/>
              <a:t>…</a:t>
            </a:r>
            <a:r>
              <a:rPr lang="en-US" dirty="0"/>
              <a:t> </a:t>
            </a:r>
            <a:r>
              <a:rPr lang="en-US" dirty="0" smtClean="0"/>
              <a:t>negative </a:t>
            </a:r>
            <a:r>
              <a:rPr lang="en-US" dirty="0"/>
              <a:t>c</a:t>
            </a:r>
            <a:r>
              <a:rPr lang="en-US" dirty="0" smtClean="0"/>
              <a:t>harges </a:t>
            </a:r>
            <a:r>
              <a:rPr lang="en-US" dirty="0"/>
              <a:t>m</a:t>
            </a:r>
            <a:r>
              <a:rPr lang="en-US" dirty="0" smtClean="0"/>
              <a:t>ove</a:t>
            </a:r>
            <a:r>
              <a:rPr lang="en-US" dirty="0"/>
              <a:t>!</a:t>
            </a:r>
          </a:p>
        </p:txBody>
      </p:sp>
      <p:sp>
        <p:nvSpPr>
          <p:cNvPr id="4" name="TextBox 3"/>
          <p:cNvSpPr txBox="1"/>
          <p:nvPr/>
        </p:nvSpPr>
        <p:spPr>
          <a:xfrm>
            <a:off x="457200" y="971550"/>
            <a:ext cx="7696200" cy="1166410"/>
          </a:xfrm>
          <a:prstGeom prst="rect">
            <a:avLst/>
          </a:prstGeom>
          <a:noFill/>
        </p:spPr>
        <p:txBody>
          <a:bodyPr wrap="square" rtlCol="0">
            <a:spAutoFit/>
          </a:bodyPr>
          <a:lstStyle/>
          <a:p>
            <a:pPr algn="l">
              <a:lnSpc>
                <a:spcPct val="120000"/>
              </a:lnSpc>
            </a:pPr>
            <a:r>
              <a:rPr lang="en-US" sz="2000" b="1" dirty="0" smtClean="0">
                <a:solidFill>
                  <a:schemeClr val="accent6"/>
                </a:solidFill>
                <a:latin typeface="Arial" panose="020B0604020202020204" pitchFamily="34" charset="0"/>
                <a:cs typeface="Arial" panose="020B0604020202020204" pitchFamily="34" charset="0"/>
              </a:rPr>
              <a:t>Can you name the order of events that leads to an electric shock? Shocking if you can’t get these in the correct sequence!</a:t>
            </a:r>
          </a:p>
        </p:txBody>
      </p:sp>
      <p:sp>
        <p:nvSpPr>
          <p:cNvPr id="6" name="TextBox 5"/>
          <p:cNvSpPr txBox="1"/>
          <p:nvPr/>
        </p:nvSpPr>
        <p:spPr>
          <a:xfrm>
            <a:off x="453887" y="2279868"/>
            <a:ext cx="7696200" cy="2332946"/>
          </a:xfrm>
          <a:prstGeom prst="rect">
            <a:avLst/>
          </a:prstGeom>
          <a:noFill/>
        </p:spPr>
        <p:txBody>
          <a:bodyPr wrap="square" rtlCol="0">
            <a:spAutoFit/>
          </a:bodyPr>
          <a:lstStyle/>
          <a:p>
            <a:pPr marL="342900" indent="-342900">
              <a:lnSpc>
                <a:spcPct val="120000"/>
              </a:lnSpc>
              <a:buFont typeface="+mj-lt"/>
              <a:buAutoNum type="arabicPeriod"/>
            </a:pPr>
            <a:r>
              <a:rPr lang="en-US" sz="1800" dirty="0">
                <a:solidFill>
                  <a:schemeClr val="accent6"/>
                </a:solidFill>
                <a:latin typeface="Arial" panose="020B0604020202020204" pitchFamily="34" charset="0"/>
                <a:cs typeface="Arial" panose="020B0604020202020204" pitchFamily="34" charset="0"/>
              </a:rPr>
              <a:t>Electrons spread around your body, and you get a negative </a:t>
            </a:r>
            <a:r>
              <a:rPr lang="en-US" sz="1800" dirty="0" smtClean="0">
                <a:solidFill>
                  <a:schemeClr val="accent6"/>
                </a:solidFill>
                <a:latin typeface="Arial" panose="020B0604020202020204" pitchFamily="34" charset="0"/>
                <a:cs typeface="Arial" panose="020B0604020202020204" pitchFamily="34" charset="0"/>
              </a:rPr>
              <a:t>charge. </a:t>
            </a:r>
            <a:endParaRPr lang="en-US" sz="1800" dirty="0">
              <a:solidFill>
                <a:schemeClr val="accent6"/>
              </a:solidFill>
              <a:latin typeface="Arial" panose="020B0604020202020204" pitchFamily="34" charset="0"/>
              <a:cs typeface="Arial" panose="020B0604020202020204" pitchFamily="34" charset="0"/>
            </a:endParaRPr>
          </a:p>
          <a:p>
            <a:pPr marL="342900" indent="-342900">
              <a:lnSpc>
                <a:spcPct val="120000"/>
              </a:lnSpc>
              <a:buFont typeface="+mj-lt"/>
              <a:buAutoNum type="arabicPeriod"/>
            </a:pPr>
            <a:r>
              <a:rPr lang="en-US" sz="1800" dirty="0">
                <a:solidFill>
                  <a:schemeClr val="accent6"/>
                </a:solidFill>
                <a:latin typeface="Arial" panose="020B0604020202020204" pitchFamily="34" charset="0"/>
                <a:cs typeface="Arial" panose="020B0604020202020204" pitchFamily="34" charset="0"/>
              </a:rPr>
              <a:t>You encounter an object that is neutrally or positively charged, and the electrons make the </a:t>
            </a:r>
            <a:r>
              <a:rPr lang="en-US" sz="1800" dirty="0" smtClean="0">
                <a:solidFill>
                  <a:schemeClr val="accent6"/>
                </a:solidFill>
                <a:latin typeface="Arial" panose="020B0604020202020204" pitchFamily="34" charset="0"/>
                <a:cs typeface="Arial" panose="020B0604020202020204" pitchFamily="34" charset="0"/>
              </a:rPr>
              <a:t>jump. </a:t>
            </a:r>
            <a:endParaRPr lang="en-US" sz="1800" dirty="0">
              <a:solidFill>
                <a:schemeClr val="accent6"/>
              </a:solidFill>
              <a:latin typeface="Arial" panose="020B0604020202020204" pitchFamily="34" charset="0"/>
              <a:cs typeface="Arial" panose="020B0604020202020204" pitchFamily="34" charset="0"/>
            </a:endParaRPr>
          </a:p>
          <a:p>
            <a:pPr marL="342900" indent="-342900" algn="l">
              <a:lnSpc>
                <a:spcPct val="120000"/>
              </a:lnSpc>
              <a:buFont typeface="+mj-lt"/>
              <a:buAutoNum type="arabicPeriod"/>
            </a:pPr>
            <a:r>
              <a:rPr lang="en-US" sz="1800" dirty="0">
                <a:solidFill>
                  <a:schemeClr val="accent6"/>
                </a:solidFill>
                <a:latin typeface="Arial" panose="020B0604020202020204" pitchFamily="34" charset="0"/>
                <a:cs typeface="Arial" panose="020B0604020202020204" pitchFamily="34" charset="0"/>
              </a:rPr>
              <a:t>You keep picking up electrons from the friction on the floor, </a:t>
            </a:r>
            <a:r>
              <a:rPr lang="en-US" sz="1800" dirty="0" smtClean="0">
                <a:solidFill>
                  <a:schemeClr val="accent6"/>
                </a:solidFill>
                <a:latin typeface="Arial" panose="020B0604020202020204" pitchFamily="34" charset="0"/>
                <a:cs typeface="Arial" panose="020B0604020202020204" pitchFamily="34" charset="0"/>
              </a:rPr>
              <a:t>until</a:t>
            </a:r>
            <a:r>
              <a:rPr lang="mr-IN" sz="1800" dirty="0" smtClean="0">
                <a:solidFill>
                  <a:schemeClr val="accent6"/>
                </a:solidFill>
                <a:latin typeface="Arial" panose="020B0604020202020204" pitchFamily="34" charset="0"/>
                <a:cs typeface="Arial" panose="020B0604020202020204" pitchFamily="34" charset="0"/>
              </a:rPr>
              <a:t>…</a:t>
            </a:r>
            <a:endParaRPr lang="en-US" sz="1800" dirty="0">
              <a:solidFill>
                <a:schemeClr val="accent6"/>
              </a:solidFill>
              <a:latin typeface="Arial" panose="020B0604020202020204" pitchFamily="34" charset="0"/>
              <a:cs typeface="Arial" panose="020B0604020202020204" pitchFamily="34" charset="0"/>
            </a:endParaRPr>
          </a:p>
          <a:p>
            <a:pPr marL="342900" indent="-342900">
              <a:lnSpc>
                <a:spcPct val="120000"/>
              </a:lnSpc>
              <a:buFont typeface="+mj-lt"/>
              <a:buAutoNum type="arabicPeriod"/>
            </a:pPr>
            <a:r>
              <a:rPr lang="en-US" sz="1800" dirty="0">
                <a:solidFill>
                  <a:schemeClr val="accent6"/>
                </a:solidFill>
                <a:latin typeface="Arial" panose="020B0604020202020204" pitchFamily="34" charset="0"/>
                <a:cs typeface="Arial" panose="020B0604020202020204" pitchFamily="34" charset="0"/>
              </a:rPr>
              <a:t>Slide feet on carpet, electrons go from carpet to your </a:t>
            </a:r>
            <a:r>
              <a:rPr lang="en-US" sz="1800" dirty="0" smtClean="0">
                <a:solidFill>
                  <a:schemeClr val="accent6"/>
                </a:solidFill>
                <a:latin typeface="Arial" panose="020B0604020202020204" pitchFamily="34" charset="0"/>
                <a:cs typeface="Arial" panose="020B0604020202020204" pitchFamily="34" charset="0"/>
              </a:rPr>
              <a:t>shoes/socks/body.</a:t>
            </a:r>
            <a:endParaRPr lang="en-US" sz="1800" dirty="0">
              <a:solidFill>
                <a:schemeClr val="accent6"/>
              </a:solidFill>
              <a:latin typeface="Arial" panose="020B0604020202020204" pitchFamily="34" charset="0"/>
              <a:cs typeface="Arial" panose="020B0604020202020204" pitchFamily="34" charset="0"/>
            </a:endParaRPr>
          </a:p>
          <a:p>
            <a:pPr marL="342900" indent="-342900" algn="l">
              <a:buFont typeface="+mj-lt"/>
              <a:buAutoNum type="arabicPeriod"/>
            </a:pPr>
            <a:endParaRPr lang="en-US" sz="1600" dirty="0" smtClean="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231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90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4900"/>
                            </p:stCondLst>
                            <p:childTnLst>
                              <p:par>
                                <p:cTn id="10" presetID="2" presetClass="entr" presetSubtype="4" fill="hold" nodeType="after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 calcmode="lin" valueType="num">
                                      <p:cBhvr additive="base">
                                        <p:cTn id="12" dur="20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6900"/>
                            </p:stCondLst>
                            <p:childTnLst>
                              <p:par>
                                <p:cTn id="15" presetID="2" presetClass="entr" presetSubtype="4" fill="hold" nodeType="after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8900"/>
                            </p:stCondLst>
                            <p:childTnLst>
                              <p:par>
                                <p:cTn id="20" presetID="2" presetClass="entr" presetSubtype="4" fill="hold" nodeType="after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 calcmode="lin" valueType="num">
                                      <p:cBhvr additive="base">
                                        <p:cTn id="22" dur="20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10900"/>
                            </p:stCondLst>
                            <p:childTnLst>
                              <p:par>
                                <p:cTn id="25" presetID="45" presetClass="entr" presetSubtype="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3000"/>
                                        <p:tgtEl>
                                          <p:spTgt spid="3"/>
                                        </p:tgtEl>
                                      </p:cBhvr>
                                    </p:animEffect>
                                    <p:anim calcmode="lin" valueType="num">
                                      <p:cBhvr>
                                        <p:cTn id="28" dur="3000" fill="hold"/>
                                        <p:tgtEl>
                                          <p:spTgt spid="3"/>
                                        </p:tgtEl>
                                        <p:attrNameLst>
                                          <p:attrName>ppt_w</p:attrName>
                                        </p:attrNameLst>
                                      </p:cBhvr>
                                      <p:tavLst>
                                        <p:tav tm="0" fmla="#ppt_w*sin(2.5*pi*$)">
                                          <p:val>
                                            <p:fltVal val="0"/>
                                          </p:val>
                                        </p:tav>
                                        <p:tav tm="100000">
                                          <p:val>
                                            <p:fltVal val="1"/>
                                          </p:val>
                                        </p:tav>
                                      </p:tavLst>
                                    </p:anim>
                                    <p:anim calcmode="lin" valueType="num">
                                      <p:cBhvr>
                                        <p:cTn id="29" dur="3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85800" y="1457881"/>
            <a:ext cx="8001000" cy="1190069"/>
          </a:xfrm>
          <a:prstGeom prst="rect">
            <a:avLst/>
          </a:prstGeom>
          <a:noFill/>
        </p:spPr>
        <p:txBody>
          <a:bodyPr wrap="square" rtlCol="0">
            <a:spAutoFit/>
          </a:bodyPr>
          <a:lstStyle/>
          <a:p>
            <a:pPr marL="342900" indent="-342900" algn="l">
              <a:lnSpc>
                <a:spcPct val="120000"/>
              </a:lnSpc>
              <a:buFont typeface="Arial" panose="020B0604020202020204" pitchFamily="34" charset="0"/>
              <a:buChar char="•"/>
            </a:pPr>
            <a:r>
              <a:rPr lang="en-US" sz="2000" dirty="0" smtClean="0">
                <a:solidFill>
                  <a:schemeClr val="accent6"/>
                </a:solidFill>
                <a:latin typeface="Arial" panose="020B0604020202020204" pitchFamily="34" charset="0"/>
                <a:cs typeface="Arial" panose="020B0604020202020204" pitchFamily="34" charset="0"/>
              </a:rPr>
              <a:t>Electrons jump from one atom to another</a:t>
            </a:r>
            <a:endParaRPr lang="en-US" sz="2000" dirty="0">
              <a:solidFill>
                <a:schemeClr val="accent6"/>
              </a:solidFill>
              <a:latin typeface="Arial" panose="020B0604020202020204" pitchFamily="34" charset="0"/>
              <a:cs typeface="Arial" panose="020B0604020202020204" pitchFamily="34" charset="0"/>
            </a:endParaRPr>
          </a:p>
          <a:p>
            <a:pPr marL="342900" indent="-342900" algn="l">
              <a:lnSpc>
                <a:spcPct val="120000"/>
              </a:lnSpc>
              <a:buFont typeface="Arial" panose="020B0604020202020204" pitchFamily="34" charset="0"/>
              <a:buChar char="•"/>
            </a:pPr>
            <a:r>
              <a:rPr lang="en-US" sz="2000" dirty="0">
                <a:solidFill>
                  <a:schemeClr val="accent6"/>
                </a:solidFill>
                <a:latin typeface="Arial" panose="020B0604020202020204" pitchFamily="34" charset="0"/>
                <a:cs typeface="Arial" panose="020B0604020202020204" pitchFamily="34" charset="0"/>
              </a:rPr>
              <a:t>Loss or gain of electrons determines the charge of an atom</a:t>
            </a:r>
          </a:p>
          <a:p>
            <a:pPr marL="342900" indent="-342900" algn="l">
              <a:lnSpc>
                <a:spcPct val="120000"/>
              </a:lnSpc>
              <a:buFont typeface="Arial" panose="020B0604020202020204" pitchFamily="34" charset="0"/>
              <a:buChar char="•"/>
            </a:pPr>
            <a:r>
              <a:rPr lang="en-US" sz="2000" dirty="0">
                <a:solidFill>
                  <a:schemeClr val="accent6"/>
                </a:solidFill>
                <a:latin typeface="Arial" panose="020B0604020202020204" pitchFamily="34" charset="0"/>
                <a:cs typeface="Arial" panose="020B0604020202020204" pitchFamily="34" charset="0"/>
              </a:rPr>
              <a:t>“Opposites” attract</a:t>
            </a:r>
          </a:p>
        </p:txBody>
      </p:sp>
      <p:pic>
        <p:nvPicPr>
          <p:cNvPr id="5" name="Picture 8" descr="C:\Users\a0r04v\AppData\Local\Microsoft\Windows\INetCache\IE\HRV49NLW\opposite_charges_attract_lg_clr[1].gif"/>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6019800" y="2495550"/>
            <a:ext cx="2020262" cy="155404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81000" y="895350"/>
            <a:ext cx="6019800" cy="400110"/>
          </a:xfrm>
          <a:prstGeom prst="rect">
            <a:avLst/>
          </a:prstGeom>
          <a:noFill/>
        </p:spPr>
        <p:txBody>
          <a:bodyPr wrap="square" rtlCol="0">
            <a:spAutoFit/>
          </a:bodyPr>
          <a:lstStyle/>
          <a:p>
            <a:pPr algn="l"/>
            <a:r>
              <a:rPr lang="en-US" sz="2000" b="1" dirty="0" smtClean="0">
                <a:solidFill>
                  <a:schemeClr val="tx1">
                    <a:lumMod val="65000"/>
                    <a:lumOff val="35000"/>
                  </a:schemeClr>
                </a:solidFill>
                <a:latin typeface="Arial" panose="020B0604020202020204" pitchFamily="34" charset="0"/>
                <a:cs typeface="Arial" panose="020B0604020202020204" pitchFamily="34" charset="0"/>
              </a:rPr>
              <a:t>Elaborate on the points below.</a:t>
            </a:r>
          </a:p>
        </p:txBody>
      </p:sp>
      <p:sp>
        <p:nvSpPr>
          <p:cNvPr id="6" name="Title 1"/>
          <p:cNvSpPr txBox="1">
            <a:spLocks/>
          </p:cNvSpPr>
          <p:nvPr/>
        </p:nvSpPr>
        <p:spPr>
          <a:xfrm>
            <a:off x="457200" y="285750"/>
            <a:ext cx="8229600" cy="841376"/>
          </a:xfrm>
          <a:prstGeom prst="rect">
            <a:avLst/>
          </a:prstGeom>
        </p:spPr>
        <p:txBody>
          <a:bodyPr/>
          <a:lstStyle>
            <a:lvl1pPr algn="l" rtl="0" eaLnBrk="0" fontAlgn="base" hangingPunct="0">
              <a:spcBef>
                <a:spcPct val="0"/>
              </a:spcBef>
              <a:spcAft>
                <a:spcPct val="0"/>
              </a:spcAft>
              <a:defRPr sz="3200" b="1">
                <a:solidFill>
                  <a:srgbClr val="0080FF"/>
                </a:solidFill>
                <a:latin typeface="+mj-lt"/>
                <a:ea typeface="+mj-ea"/>
                <a:cs typeface="Geneva" charset="0"/>
              </a:defRPr>
            </a:lvl1pPr>
            <a:lvl2pPr algn="l" rtl="0" eaLnBrk="0" fontAlgn="base" hangingPunct="0">
              <a:spcBef>
                <a:spcPct val="0"/>
              </a:spcBef>
              <a:spcAft>
                <a:spcPct val="0"/>
              </a:spcAft>
              <a:defRPr sz="3200" b="1">
                <a:solidFill>
                  <a:srgbClr val="223899"/>
                </a:solidFill>
                <a:latin typeface="Arial" charset="0"/>
                <a:ea typeface="Geneva" charset="0"/>
                <a:cs typeface="Geneva" charset="0"/>
              </a:defRPr>
            </a:lvl2pPr>
            <a:lvl3pPr algn="l" rtl="0" eaLnBrk="0" fontAlgn="base" hangingPunct="0">
              <a:spcBef>
                <a:spcPct val="0"/>
              </a:spcBef>
              <a:spcAft>
                <a:spcPct val="0"/>
              </a:spcAft>
              <a:defRPr sz="3200" b="1">
                <a:solidFill>
                  <a:srgbClr val="223899"/>
                </a:solidFill>
                <a:latin typeface="Arial" charset="0"/>
                <a:ea typeface="Geneva" charset="0"/>
                <a:cs typeface="Geneva" charset="0"/>
              </a:defRPr>
            </a:lvl3pPr>
            <a:lvl4pPr algn="l" rtl="0" eaLnBrk="0" fontAlgn="base" hangingPunct="0">
              <a:spcBef>
                <a:spcPct val="0"/>
              </a:spcBef>
              <a:spcAft>
                <a:spcPct val="0"/>
              </a:spcAft>
              <a:defRPr sz="3200" b="1">
                <a:solidFill>
                  <a:srgbClr val="223899"/>
                </a:solidFill>
                <a:latin typeface="Arial" charset="0"/>
                <a:ea typeface="Geneva" charset="0"/>
                <a:cs typeface="Geneva" charset="0"/>
              </a:defRPr>
            </a:lvl4pPr>
            <a:lvl5pPr algn="l" rtl="0" eaLnBrk="0" fontAlgn="base" hangingPunct="0">
              <a:spcBef>
                <a:spcPct val="0"/>
              </a:spcBef>
              <a:spcAft>
                <a:spcPct val="0"/>
              </a:spcAft>
              <a:defRPr sz="3200" b="1">
                <a:solidFill>
                  <a:srgbClr val="223899"/>
                </a:solidFill>
                <a:latin typeface="Arial" charset="0"/>
                <a:ea typeface="Geneva" charset="0"/>
                <a:cs typeface="Geneva" charset="0"/>
              </a:defRPr>
            </a:lvl5pPr>
            <a:lvl6pPr marL="457200" algn="l" rtl="0" fontAlgn="base">
              <a:spcBef>
                <a:spcPct val="0"/>
              </a:spcBef>
              <a:spcAft>
                <a:spcPct val="0"/>
              </a:spcAft>
              <a:defRPr sz="3200" b="1">
                <a:solidFill>
                  <a:srgbClr val="223899"/>
                </a:solidFill>
                <a:latin typeface="Arial" charset="0"/>
                <a:ea typeface="Geneva" charset="0"/>
              </a:defRPr>
            </a:lvl6pPr>
            <a:lvl7pPr marL="914400" algn="l" rtl="0" fontAlgn="base">
              <a:spcBef>
                <a:spcPct val="0"/>
              </a:spcBef>
              <a:spcAft>
                <a:spcPct val="0"/>
              </a:spcAft>
              <a:defRPr sz="3200" b="1">
                <a:solidFill>
                  <a:srgbClr val="223899"/>
                </a:solidFill>
                <a:latin typeface="Arial" charset="0"/>
                <a:ea typeface="Geneva" charset="0"/>
              </a:defRPr>
            </a:lvl7pPr>
            <a:lvl8pPr marL="1371600" algn="l" rtl="0" fontAlgn="base">
              <a:spcBef>
                <a:spcPct val="0"/>
              </a:spcBef>
              <a:spcAft>
                <a:spcPct val="0"/>
              </a:spcAft>
              <a:defRPr sz="3200" b="1">
                <a:solidFill>
                  <a:srgbClr val="223899"/>
                </a:solidFill>
                <a:latin typeface="Arial" charset="0"/>
                <a:ea typeface="Geneva" charset="0"/>
              </a:defRPr>
            </a:lvl8pPr>
            <a:lvl9pPr marL="1828800" algn="l" rtl="0" fontAlgn="base">
              <a:spcBef>
                <a:spcPct val="0"/>
              </a:spcBef>
              <a:spcAft>
                <a:spcPct val="0"/>
              </a:spcAft>
              <a:defRPr sz="3200" b="1">
                <a:solidFill>
                  <a:srgbClr val="223899"/>
                </a:solidFill>
                <a:latin typeface="Arial" charset="0"/>
                <a:ea typeface="Geneva" charset="0"/>
              </a:defRPr>
            </a:lvl9pPr>
          </a:lstStyle>
          <a:p>
            <a:r>
              <a:rPr lang="en-US" dirty="0">
                <a:solidFill>
                  <a:srgbClr val="175BAF"/>
                </a:solidFill>
                <a:latin typeface="Arial"/>
                <a:cs typeface="Arial"/>
              </a:rPr>
              <a:t>Show whatcha know </a:t>
            </a:r>
            <a:r>
              <a:rPr lang="mr-IN" dirty="0">
                <a:solidFill>
                  <a:srgbClr val="175BAF"/>
                </a:solidFill>
                <a:latin typeface="Arial"/>
                <a:cs typeface="Arial"/>
              </a:rPr>
              <a:t>…</a:t>
            </a:r>
            <a:endParaRPr lang="en-US" dirty="0">
              <a:solidFill>
                <a:srgbClr val="175BAF"/>
              </a:solidFill>
              <a:latin typeface="Arial"/>
              <a:cs typeface="Arial"/>
            </a:endParaRPr>
          </a:p>
        </p:txBody>
      </p:sp>
    </p:spTree>
    <p:extLst>
      <p:ext uri="{BB962C8B-B14F-4D97-AF65-F5344CB8AC3E}">
        <p14:creationId xmlns:p14="http://schemas.microsoft.com/office/powerpoint/2010/main" val="659556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1000" tmFilter="0, 0; .2, .5; .8, .5; 1, 0"/>
                                        <p:tgtEl>
                                          <p:spTgt spid="9"/>
                                        </p:tgtEl>
                                      </p:cBhvr>
                                    </p:animEffect>
                                    <p:animScale>
                                      <p:cBhvr>
                                        <p:cTn id="7"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285750"/>
            <a:ext cx="8686800" cy="841376"/>
          </a:xfrm>
          <a:prstGeom prst="rect">
            <a:avLst/>
          </a:prstGeom>
        </p:spPr>
        <p:txBody>
          <a:bodyPr anchor="t" anchorCtr="0"/>
          <a:lstStyle>
            <a:lvl1pPr algn="l" rtl="0" eaLnBrk="0" fontAlgn="base" hangingPunct="0">
              <a:spcBef>
                <a:spcPct val="0"/>
              </a:spcBef>
              <a:spcAft>
                <a:spcPct val="0"/>
              </a:spcAft>
              <a:defRPr sz="3200" b="1">
                <a:solidFill>
                  <a:schemeClr val="accent5"/>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3200" b="1">
                <a:solidFill>
                  <a:srgbClr val="223899"/>
                </a:solidFill>
                <a:latin typeface="Arial" charset="0"/>
                <a:ea typeface="Geneva" charset="0"/>
                <a:cs typeface="Geneva" charset="0"/>
              </a:defRPr>
            </a:lvl2pPr>
            <a:lvl3pPr algn="l" rtl="0" eaLnBrk="0" fontAlgn="base" hangingPunct="0">
              <a:spcBef>
                <a:spcPct val="0"/>
              </a:spcBef>
              <a:spcAft>
                <a:spcPct val="0"/>
              </a:spcAft>
              <a:defRPr sz="3200" b="1">
                <a:solidFill>
                  <a:srgbClr val="223899"/>
                </a:solidFill>
                <a:latin typeface="Arial" charset="0"/>
                <a:ea typeface="Geneva" charset="0"/>
                <a:cs typeface="Geneva" charset="0"/>
              </a:defRPr>
            </a:lvl3pPr>
            <a:lvl4pPr algn="l" rtl="0" eaLnBrk="0" fontAlgn="base" hangingPunct="0">
              <a:spcBef>
                <a:spcPct val="0"/>
              </a:spcBef>
              <a:spcAft>
                <a:spcPct val="0"/>
              </a:spcAft>
              <a:defRPr sz="3200" b="1">
                <a:solidFill>
                  <a:srgbClr val="223899"/>
                </a:solidFill>
                <a:latin typeface="Arial" charset="0"/>
                <a:ea typeface="Geneva" charset="0"/>
                <a:cs typeface="Geneva" charset="0"/>
              </a:defRPr>
            </a:lvl4pPr>
            <a:lvl5pPr algn="l" rtl="0" eaLnBrk="0" fontAlgn="base" hangingPunct="0">
              <a:spcBef>
                <a:spcPct val="0"/>
              </a:spcBef>
              <a:spcAft>
                <a:spcPct val="0"/>
              </a:spcAft>
              <a:defRPr sz="3200" b="1">
                <a:solidFill>
                  <a:srgbClr val="223899"/>
                </a:solidFill>
                <a:latin typeface="Arial" charset="0"/>
                <a:ea typeface="Geneva" charset="0"/>
                <a:cs typeface="Geneva" charset="0"/>
              </a:defRPr>
            </a:lvl5pPr>
            <a:lvl6pPr marL="457200" algn="l" rtl="0" fontAlgn="base">
              <a:spcBef>
                <a:spcPct val="0"/>
              </a:spcBef>
              <a:spcAft>
                <a:spcPct val="0"/>
              </a:spcAft>
              <a:defRPr sz="3200" b="1">
                <a:solidFill>
                  <a:srgbClr val="223899"/>
                </a:solidFill>
                <a:latin typeface="Arial" charset="0"/>
                <a:ea typeface="Geneva" charset="0"/>
              </a:defRPr>
            </a:lvl6pPr>
            <a:lvl7pPr marL="914400" algn="l" rtl="0" fontAlgn="base">
              <a:spcBef>
                <a:spcPct val="0"/>
              </a:spcBef>
              <a:spcAft>
                <a:spcPct val="0"/>
              </a:spcAft>
              <a:defRPr sz="3200" b="1">
                <a:solidFill>
                  <a:srgbClr val="223899"/>
                </a:solidFill>
                <a:latin typeface="Arial" charset="0"/>
                <a:ea typeface="Geneva" charset="0"/>
              </a:defRPr>
            </a:lvl7pPr>
            <a:lvl8pPr marL="1371600" algn="l" rtl="0" fontAlgn="base">
              <a:spcBef>
                <a:spcPct val="0"/>
              </a:spcBef>
              <a:spcAft>
                <a:spcPct val="0"/>
              </a:spcAft>
              <a:defRPr sz="3200" b="1">
                <a:solidFill>
                  <a:srgbClr val="223899"/>
                </a:solidFill>
                <a:latin typeface="Arial" charset="0"/>
                <a:ea typeface="Geneva" charset="0"/>
              </a:defRPr>
            </a:lvl8pPr>
            <a:lvl9pPr marL="1828800" algn="l" rtl="0" fontAlgn="base">
              <a:spcBef>
                <a:spcPct val="0"/>
              </a:spcBef>
              <a:spcAft>
                <a:spcPct val="0"/>
              </a:spcAft>
              <a:defRPr sz="3200" b="1">
                <a:solidFill>
                  <a:srgbClr val="223899"/>
                </a:solidFill>
                <a:latin typeface="Arial" charset="0"/>
                <a:ea typeface="Geneva" charset="0"/>
              </a:defRPr>
            </a:lvl9pPr>
          </a:lstStyle>
          <a:p>
            <a:r>
              <a:rPr lang="en-US" kern="0" spc="-60" dirty="0" smtClean="0"/>
              <a:t>Negative charges move </a:t>
            </a:r>
            <a:r>
              <a:rPr lang="mr-IN" kern="0" spc="-60" smtClean="0"/>
              <a:t>…</a:t>
            </a:r>
            <a:r>
              <a:rPr lang="en-US" kern="0" spc="-60" dirty="0" smtClean="0"/>
              <a:t> in circuits!</a:t>
            </a:r>
            <a:endParaRPr lang="en-US" kern="0" spc="-60" dirty="0"/>
          </a:p>
        </p:txBody>
      </p:sp>
      <p:grpSp>
        <p:nvGrpSpPr>
          <p:cNvPr id="9" name="Group 8"/>
          <p:cNvGrpSpPr/>
          <p:nvPr/>
        </p:nvGrpSpPr>
        <p:grpSpPr>
          <a:xfrm>
            <a:off x="1371600" y="980374"/>
            <a:ext cx="6324600" cy="4163126"/>
            <a:chOff x="685800" y="971550"/>
            <a:chExt cx="7696200" cy="4163126"/>
          </a:xfrm>
        </p:grpSpPr>
        <p:pic>
          <p:nvPicPr>
            <p:cNvPr id="10" name="Pictur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971550"/>
              <a:ext cx="7696200" cy="3736839"/>
            </a:xfrm>
            <a:prstGeom prst="rect">
              <a:avLst/>
            </a:prstGeom>
          </p:spPr>
        </p:pic>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81200" y="4689163"/>
              <a:ext cx="5072929" cy="445513"/>
            </a:xfrm>
            <a:prstGeom prst="rect">
              <a:avLst/>
            </a:prstGeom>
          </p:spPr>
        </p:pic>
      </p:grpSp>
      <p:pic>
        <p:nvPicPr>
          <p:cNvPr id="12" name="Picture 2">
            <a:hlinkClick r:id="rId5"/>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524000" y="1200150"/>
            <a:ext cx="6019800" cy="313121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9570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533400" y="285750"/>
            <a:ext cx="8229600" cy="841376"/>
          </a:xfrm>
          <a:prstGeom prst="rect">
            <a:avLst/>
          </a:prstGeom>
        </p:spPr>
        <p:txBody>
          <a:bodyPr anchor="t" anchorCtr="0"/>
          <a:lstStyle>
            <a:lvl1pPr algn="l" rtl="0" eaLnBrk="0" fontAlgn="base" hangingPunct="0">
              <a:spcBef>
                <a:spcPct val="0"/>
              </a:spcBef>
              <a:spcAft>
                <a:spcPct val="0"/>
              </a:spcAft>
              <a:defRPr sz="3200" b="1">
                <a:solidFill>
                  <a:schemeClr val="accent5"/>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3200" b="1">
                <a:solidFill>
                  <a:srgbClr val="223899"/>
                </a:solidFill>
                <a:latin typeface="Arial" charset="0"/>
                <a:ea typeface="Geneva" charset="0"/>
                <a:cs typeface="Geneva" charset="0"/>
              </a:defRPr>
            </a:lvl2pPr>
            <a:lvl3pPr algn="l" rtl="0" eaLnBrk="0" fontAlgn="base" hangingPunct="0">
              <a:spcBef>
                <a:spcPct val="0"/>
              </a:spcBef>
              <a:spcAft>
                <a:spcPct val="0"/>
              </a:spcAft>
              <a:defRPr sz="3200" b="1">
                <a:solidFill>
                  <a:srgbClr val="223899"/>
                </a:solidFill>
                <a:latin typeface="Arial" charset="0"/>
                <a:ea typeface="Geneva" charset="0"/>
                <a:cs typeface="Geneva" charset="0"/>
              </a:defRPr>
            </a:lvl3pPr>
            <a:lvl4pPr algn="l" rtl="0" eaLnBrk="0" fontAlgn="base" hangingPunct="0">
              <a:spcBef>
                <a:spcPct val="0"/>
              </a:spcBef>
              <a:spcAft>
                <a:spcPct val="0"/>
              </a:spcAft>
              <a:defRPr sz="3200" b="1">
                <a:solidFill>
                  <a:srgbClr val="223899"/>
                </a:solidFill>
                <a:latin typeface="Arial" charset="0"/>
                <a:ea typeface="Geneva" charset="0"/>
                <a:cs typeface="Geneva" charset="0"/>
              </a:defRPr>
            </a:lvl4pPr>
            <a:lvl5pPr algn="l" rtl="0" eaLnBrk="0" fontAlgn="base" hangingPunct="0">
              <a:spcBef>
                <a:spcPct val="0"/>
              </a:spcBef>
              <a:spcAft>
                <a:spcPct val="0"/>
              </a:spcAft>
              <a:defRPr sz="3200" b="1">
                <a:solidFill>
                  <a:srgbClr val="223899"/>
                </a:solidFill>
                <a:latin typeface="Arial" charset="0"/>
                <a:ea typeface="Geneva" charset="0"/>
                <a:cs typeface="Geneva" charset="0"/>
              </a:defRPr>
            </a:lvl5pPr>
            <a:lvl6pPr marL="457200" algn="l" rtl="0" fontAlgn="base">
              <a:spcBef>
                <a:spcPct val="0"/>
              </a:spcBef>
              <a:spcAft>
                <a:spcPct val="0"/>
              </a:spcAft>
              <a:defRPr sz="3200" b="1">
                <a:solidFill>
                  <a:srgbClr val="223899"/>
                </a:solidFill>
                <a:latin typeface="Arial" charset="0"/>
                <a:ea typeface="Geneva" charset="0"/>
              </a:defRPr>
            </a:lvl6pPr>
            <a:lvl7pPr marL="914400" algn="l" rtl="0" fontAlgn="base">
              <a:spcBef>
                <a:spcPct val="0"/>
              </a:spcBef>
              <a:spcAft>
                <a:spcPct val="0"/>
              </a:spcAft>
              <a:defRPr sz="3200" b="1">
                <a:solidFill>
                  <a:srgbClr val="223899"/>
                </a:solidFill>
                <a:latin typeface="Arial" charset="0"/>
                <a:ea typeface="Geneva" charset="0"/>
              </a:defRPr>
            </a:lvl7pPr>
            <a:lvl8pPr marL="1371600" algn="l" rtl="0" fontAlgn="base">
              <a:spcBef>
                <a:spcPct val="0"/>
              </a:spcBef>
              <a:spcAft>
                <a:spcPct val="0"/>
              </a:spcAft>
              <a:defRPr sz="3200" b="1">
                <a:solidFill>
                  <a:srgbClr val="223899"/>
                </a:solidFill>
                <a:latin typeface="Arial" charset="0"/>
                <a:ea typeface="Geneva" charset="0"/>
              </a:defRPr>
            </a:lvl8pPr>
            <a:lvl9pPr marL="1828800" algn="l" rtl="0" fontAlgn="base">
              <a:spcBef>
                <a:spcPct val="0"/>
              </a:spcBef>
              <a:spcAft>
                <a:spcPct val="0"/>
              </a:spcAft>
              <a:defRPr sz="3200" b="1">
                <a:solidFill>
                  <a:srgbClr val="223899"/>
                </a:solidFill>
                <a:latin typeface="Arial" charset="0"/>
                <a:ea typeface="Geneva" charset="0"/>
              </a:defRPr>
            </a:lvl9pPr>
          </a:lstStyle>
          <a:p>
            <a:r>
              <a:rPr lang="en-US" dirty="0" smtClean="0"/>
              <a:t>How electricity </a:t>
            </a:r>
            <a:r>
              <a:rPr lang="en-US" dirty="0"/>
              <a:t>m</a:t>
            </a:r>
            <a:r>
              <a:rPr lang="en-US" dirty="0" smtClean="0"/>
              <a:t>oves </a:t>
            </a:r>
            <a:r>
              <a:rPr lang="en-US" dirty="0"/>
              <a:t>to </a:t>
            </a:r>
            <a:r>
              <a:rPr lang="en-US" dirty="0" smtClean="0"/>
              <a:t>your </a:t>
            </a:r>
            <a:r>
              <a:rPr lang="en-US" dirty="0"/>
              <a:t>h</a:t>
            </a:r>
            <a:r>
              <a:rPr lang="en-US" dirty="0" smtClean="0"/>
              <a:t>ome</a:t>
            </a:r>
            <a:endParaRPr lang="en-US" dirty="0"/>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52600" y="950742"/>
            <a:ext cx="5550317" cy="3586100"/>
          </a:xfrm>
          <a:prstGeom prst="rect">
            <a:avLst/>
          </a:prstGeom>
          <a:ln>
            <a:noFill/>
          </a:ln>
          <a:effectLst>
            <a:outerShdw blurRad="50800" dist="38100" dir="2700000" algn="tl" rotWithShape="0">
              <a:prstClr val="black">
                <a:alpha val="40000"/>
              </a:prstClr>
            </a:outerShdw>
          </a:effectLst>
        </p:spPr>
      </p:pic>
      <p:sp>
        <p:nvSpPr>
          <p:cNvPr id="7" name="Freeform 6"/>
          <p:cNvSpPr/>
          <p:nvPr/>
        </p:nvSpPr>
        <p:spPr bwMode="auto">
          <a:xfrm>
            <a:off x="2362200" y="2068830"/>
            <a:ext cx="4051615" cy="2103120"/>
          </a:xfrm>
          <a:custGeom>
            <a:avLst/>
            <a:gdLst>
              <a:gd name="connsiteX0" fmla="*/ 0 w 4051615"/>
              <a:gd name="connsiteY0" fmla="*/ 0 h 2103120"/>
              <a:gd name="connsiteX1" fmla="*/ 56270 w 4051615"/>
              <a:gd name="connsiteY1" fmla="*/ 35170 h 2103120"/>
              <a:gd name="connsiteX2" fmla="*/ 98473 w 4051615"/>
              <a:gd name="connsiteY2" fmla="*/ 77373 h 2103120"/>
              <a:gd name="connsiteX3" fmla="*/ 140677 w 4051615"/>
              <a:gd name="connsiteY3" fmla="*/ 112542 h 2103120"/>
              <a:gd name="connsiteX4" fmla="*/ 161778 w 4051615"/>
              <a:gd name="connsiteY4" fmla="*/ 126610 h 2103120"/>
              <a:gd name="connsiteX5" fmla="*/ 182880 w 4051615"/>
              <a:gd name="connsiteY5" fmla="*/ 147711 h 2103120"/>
              <a:gd name="connsiteX6" fmla="*/ 203981 w 4051615"/>
              <a:gd name="connsiteY6" fmla="*/ 161779 h 2103120"/>
              <a:gd name="connsiteX7" fmla="*/ 246184 w 4051615"/>
              <a:gd name="connsiteY7" fmla="*/ 203982 h 2103120"/>
              <a:gd name="connsiteX8" fmla="*/ 267286 w 4051615"/>
              <a:gd name="connsiteY8" fmla="*/ 225084 h 2103120"/>
              <a:gd name="connsiteX9" fmla="*/ 309489 w 4051615"/>
              <a:gd name="connsiteY9" fmla="*/ 267287 h 2103120"/>
              <a:gd name="connsiteX10" fmla="*/ 330590 w 4051615"/>
              <a:gd name="connsiteY10" fmla="*/ 274320 h 2103120"/>
              <a:gd name="connsiteX11" fmla="*/ 372793 w 4051615"/>
              <a:gd name="connsiteY11" fmla="*/ 302456 h 2103120"/>
              <a:gd name="connsiteX12" fmla="*/ 393895 w 4051615"/>
              <a:gd name="connsiteY12" fmla="*/ 309490 h 2103120"/>
              <a:gd name="connsiteX13" fmla="*/ 414997 w 4051615"/>
              <a:gd name="connsiteY13" fmla="*/ 323557 h 2103120"/>
              <a:gd name="connsiteX14" fmla="*/ 443132 w 4051615"/>
              <a:gd name="connsiteY14" fmla="*/ 330591 h 2103120"/>
              <a:gd name="connsiteX15" fmla="*/ 506437 w 4051615"/>
              <a:gd name="connsiteY15" fmla="*/ 351693 h 2103120"/>
              <a:gd name="connsiteX16" fmla="*/ 527538 w 4051615"/>
              <a:gd name="connsiteY16" fmla="*/ 358727 h 2103120"/>
              <a:gd name="connsiteX17" fmla="*/ 555673 w 4051615"/>
              <a:gd name="connsiteY17" fmla="*/ 365760 h 2103120"/>
              <a:gd name="connsiteX18" fmla="*/ 633046 w 4051615"/>
              <a:gd name="connsiteY18" fmla="*/ 379828 h 2103120"/>
              <a:gd name="connsiteX19" fmla="*/ 724486 w 4051615"/>
              <a:gd name="connsiteY19" fmla="*/ 400930 h 2103120"/>
              <a:gd name="connsiteX20" fmla="*/ 745587 w 4051615"/>
              <a:gd name="connsiteY20" fmla="*/ 407964 h 2103120"/>
              <a:gd name="connsiteX21" fmla="*/ 829993 w 4051615"/>
              <a:gd name="connsiteY21" fmla="*/ 422031 h 2103120"/>
              <a:gd name="connsiteX22" fmla="*/ 963637 w 4051615"/>
              <a:gd name="connsiteY22" fmla="*/ 436099 h 2103120"/>
              <a:gd name="connsiteX23" fmla="*/ 1041009 w 4051615"/>
              <a:gd name="connsiteY23" fmla="*/ 457200 h 2103120"/>
              <a:gd name="connsiteX24" fmla="*/ 1076178 w 4051615"/>
              <a:gd name="connsiteY24" fmla="*/ 464234 h 2103120"/>
              <a:gd name="connsiteX25" fmla="*/ 1097280 w 4051615"/>
              <a:gd name="connsiteY25" fmla="*/ 478302 h 2103120"/>
              <a:gd name="connsiteX26" fmla="*/ 1118381 w 4051615"/>
              <a:gd name="connsiteY26" fmla="*/ 485336 h 2103120"/>
              <a:gd name="connsiteX27" fmla="*/ 1153550 w 4051615"/>
              <a:gd name="connsiteY27" fmla="*/ 527539 h 2103120"/>
              <a:gd name="connsiteX28" fmla="*/ 1160584 w 4051615"/>
              <a:gd name="connsiteY28" fmla="*/ 548640 h 2103120"/>
              <a:gd name="connsiteX29" fmla="*/ 1167618 w 4051615"/>
              <a:gd name="connsiteY29" fmla="*/ 590844 h 2103120"/>
              <a:gd name="connsiteX30" fmla="*/ 1174652 w 4051615"/>
              <a:gd name="connsiteY30" fmla="*/ 611945 h 2103120"/>
              <a:gd name="connsiteX31" fmla="*/ 1181686 w 4051615"/>
              <a:gd name="connsiteY31" fmla="*/ 640080 h 2103120"/>
              <a:gd name="connsiteX32" fmla="*/ 1195753 w 4051615"/>
              <a:gd name="connsiteY32" fmla="*/ 682284 h 2103120"/>
              <a:gd name="connsiteX33" fmla="*/ 1202787 w 4051615"/>
              <a:gd name="connsiteY33" fmla="*/ 717453 h 2103120"/>
              <a:gd name="connsiteX34" fmla="*/ 1209821 w 4051615"/>
              <a:gd name="connsiteY34" fmla="*/ 759656 h 2103120"/>
              <a:gd name="connsiteX35" fmla="*/ 1216855 w 4051615"/>
              <a:gd name="connsiteY35" fmla="*/ 780757 h 2103120"/>
              <a:gd name="connsiteX36" fmla="*/ 1237957 w 4051615"/>
              <a:gd name="connsiteY36" fmla="*/ 801859 h 2103120"/>
              <a:gd name="connsiteX37" fmla="*/ 1259058 w 4051615"/>
              <a:gd name="connsiteY37" fmla="*/ 815927 h 2103120"/>
              <a:gd name="connsiteX38" fmla="*/ 1280160 w 4051615"/>
              <a:gd name="connsiteY38" fmla="*/ 822960 h 2103120"/>
              <a:gd name="connsiteX39" fmla="*/ 1350498 w 4051615"/>
              <a:gd name="connsiteY39" fmla="*/ 837028 h 2103120"/>
              <a:gd name="connsiteX40" fmla="*/ 1378633 w 4051615"/>
              <a:gd name="connsiteY40" fmla="*/ 844062 h 2103120"/>
              <a:gd name="connsiteX41" fmla="*/ 1399735 w 4051615"/>
              <a:gd name="connsiteY41" fmla="*/ 851096 h 2103120"/>
              <a:gd name="connsiteX42" fmla="*/ 1498209 w 4051615"/>
              <a:gd name="connsiteY42" fmla="*/ 879231 h 2103120"/>
              <a:gd name="connsiteX43" fmla="*/ 1526344 w 4051615"/>
              <a:gd name="connsiteY43" fmla="*/ 893299 h 2103120"/>
              <a:gd name="connsiteX44" fmla="*/ 1547446 w 4051615"/>
              <a:gd name="connsiteY44" fmla="*/ 907367 h 2103120"/>
              <a:gd name="connsiteX45" fmla="*/ 1589649 w 4051615"/>
              <a:gd name="connsiteY45" fmla="*/ 921434 h 2103120"/>
              <a:gd name="connsiteX46" fmla="*/ 1610750 w 4051615"/>
              <a:gd name="connsiteY46" fmla="*/ 928468 h 2103120"/>
              <a:gd name="connsiteX47" fmla="*/ 1638886 w 4051615"/>
              <a:gd name="connsiteY47" fmla="*/ 942536 h 2103120"/>
              <a:gd name="connsiteX48" fmla="*/ 1667021 w 4051615"/>
              <a:gd name="connsiteY48" fmla="*/ 949570 h 2103120"/>
              <a:gd name="connsiteX49" fmla="*/ 1709224 w 4051615"/>
              <a:gd name="connsiteY49" fmla="*/ 963637 h 2103120"/>
              <a:gd name="connsiteX50" fmla="*/ 1730326 w 4051615"/>
              <a:gd name="connsiteY50" fmla="*/ 970671 h 2103120"/>
              <a:gd name="connsiteX51" fmla="*/ 1751427 w 4051615"/>
              <a:gd name="connsiteY51" fmla="*/ 984739 h 2103120"/>
              <a:gd name="connsiteX52" fmla="*/ 1779563 w 4051615"/>
              <a:gd name="connsiteY52" fmla="*/ 991773 h 2103120"/>
              <a:gd name="connsiteX53" fmla="*/ 1821766 w 4051615"/>
              <a:gd name="connsiteY53" fmla="*/ 1005840 h 2103120"/>
              <a:gd name="connsiteX54" fmla="*/ 1842867 w 4051615"/>
              <a:gd name="connsiteY54" fmla="*/ 1012874 h 2103120"/>
              <a:gd name="connsiteX55" fmla="*/ 1863969 w 4051615"/>
              <a:gd name="connsiteY55" fmla="*/ 1026942 h 2103120"/>
              <a:gd name="connsiteX56" fmla="*/ 1920240 w 4051615"/>
              <a:gd name="connsiteY56" fmla="*/ 1041010 h 2103120"/>
              <a:gd name="connsiteX57" fmla="*/ 1969477 w 4051615"/>
              <a:gd name="connsiteY57" fmla="*/ 1055077 h 2103120"/>
              <a:gd name="connsiteX58" fmla="*/ 1990578 w 4051615"/>
              <a:gd name="connsiteY58" fmla="*/ 1062111 h 2103120"/>
              <a:gd name="connsiteX59" fmla="*/ 2039815 w 4051615"/>
              <a:gd name="connsiteY59" fmla="*/ 1090247 h 2103120"/>
              <a:gd name="connsiteX60" fmla="*/ 2082018 w 4051615"/>
              <a:gd name="connsiteY60" fmla="*/ 1118382 h 2103120"/>
              <a:gd name="connsiteX61" fmla="*/ 2103120 w 4051615"/>
              <a:gd name="connsiteY61" fmla="*/ 1132450 h 2103120"/>
              <a:gd name="connsiteX62" fmla="*/ 2124221 w 4051615"/>
              <a:gd name="connsiteY62" fmla="*/ 1139484 h 2103120"/>
              <a:gd name="connsiteX63" fmla="*/ 2180492 w 4051615"/>
              <a:gd name="connsiteY63" fmla="*/ 1188720 h 2103120"/>
              <a:gd name="connsiteX64" fmla="*/ 2222695 w 4051615"/>
              <a:gd name="connsiteY64" fmla="*/ 1223890 h 2103120"/>
              <a:gd name="connsiteX65" fmla="*/ 2243797 w 4051615"/>
              <a:gd name="connsiteY65" fmla="*/ 1244991 h 2103120"/>
              <a:gd name="connsiteX66" fmla="*/ 2271932 w 4051615"/>
              <a:gd name="connsiteY66" fmla="*/ 1259059 h 2103120"/>
              <a:gd name="connsiteX67" fmla="*/ 2293033 w 4051615"/>
              <a:gd name="connsiteY67" fmla="*/ 1280160 h 2103120"/>
              <a:gd name="connsiteX68" fmla="*/ 2314135 w 4051615"/>
              <a:gd name="connsiteY68" fmla="*/ 1294228 h 2103120"/>
              <a:gd name="connsiteX69" fmla="*/ 2335237 w 4051615"/>
              <a:gd name="connsiteY69" fmla="*/ 1315330 h 2103120"/>
              <a:gd name="connsiteX70" fmla="*/ 2356338 w 4051615"/>
              <a:gd name="connsiteY70" fmla="*/ 1329397 h 2103120"/>
              <a:gd name="connsiteX71" fmla="*/ 2398541 w 4051615"/>
              <a:gd name="connsiteY71" fmla="*/ 1357533 h 2103120"/>
              <a:gd name="connsiteX72" fmla="*/ 2468880 w 4051615"/>
              <a:gd name="connsiteY72" fmla="*/ 1420837 h 2103120"/>
              <a:gd name="connsiteX73" fmla="*/ 2518117 w 4051615"/>
              <a:gd name="connsiteY73" fmla="*/ 1484142 h 2103120"/>
              <a:gd name="connsiteX74" fmla="*/ 2553286 w 4051615"/>
              <a:gd name="connsiteY74" fmla="*/ 1519311 h 2103120"/>
              <a:gd name="connsiteX75" fmla="*/ 2588455 w 4051615"/>
              <a:gd name="connsiteY75" fmla="*/ 1561514 h 2103120"/>
              <a:gd name="connsiteX76" fmla="*/ 2630658 w 4051615"/>
              <a:gd name="connsiteY76" fmla="*/ 1610751 h 2103120"/>
              <a:gd name="connsiteX77" fmla="*/ 2651760 w 4051615"/>
              <a:gd name="connsiteY77" fmla="*/ 1624819 h 2103120"/>
              <a:gd name="connsiteX78" fmla="*/ 2715064 w 4051615"/>
              <a:gd name="connsiteY78" fmla="*/ 1674056 h 2103120"/>
              <a:gd name="connsiteX79" fmla="*/ 2750233 w 4051615"/>
              <a:gd name="connsiteY79" fmla="*/ 1716259 h 2103120"/>
              <a:gd name="connsiteX80" fmla="*/ 2771335 w 4051615"/>
              <a:gd name="connsiteY80" fmla="*/ 1730327 h 2103120"/>
              <a:gd name="connsiteX81" fmla="*/ 2792437 w 4051615"/>
              <a:gd name="connsiteY81" fmla="*/ 1751428 h 2103120"/>
              <a:gd name="connsiteX82" fmla="*/ 2813538 w 4051615"/>
              <a:gd name="connsiteY82" fmla="*/ 1765496 h 2103120"/>
              <a:gd name="connsiteX83" fmla="*/ 2834640 w 4051615"/>
              <a:gd name="connsiteY83" fmla="*/ 1786597 h 2103120"/>
              <a:gd name="connsiteX84" fmla="*/ 2862775 w 4051615"/>
              <a:gd name="connsiteY84" fmla="*/ 1800665 h 2103120"/>
              <a:gd name="connsiteX85" fmla="*/ 2904978 w 4051615"/>
              <a:gd name="connsiteY85" fmla="*/ 1842868 h 2103120"/>
              <a:gd name="connsiteX86" fmla="*/ 2947181 w 4051615"/>
              <a:gd name="connsiteY86" fmla="*/ 1871004 h 2103120"/>
              <a:gd name="connsiteX87" fmla="*/ 2968283 w 4051615"/>
              <a:gd name="connsiteY87" fmla="*/ 1892105 h 2103120"/>
              <a:gd name="connsiteX88" fmla="*/ 2996418 w 4051615"/>
              <a:gd name="connsiteY88" fmla="*/ 1906173 h 2103120"/>
              <a:gd name="connsiteX89" fmla="*/ 3017520 w 4051615"/>
              <a:gd name="connsiteY89" fmla="*/ 1920240 h 2103120"/>
              <a:gd name="connsiteX90" fmla="*/ 3045655 w 4051615"/>
              <a:gd name="connsiteY90" fmla="*/ 1934308 h 2103120"/>
              <a:gd name="connsiteX91" fmla="*/ 3066757 w 4051615"/>
              <a:gd name="connsiteY91" fmla="*/ 1948376 h 2103120"/>
              <a:gd name="connsiteX92" fmla="*/ 3108960 w 4051615"/>
              <a:gd name="connsiteY92" fmla="*/ 1962444 h 2103120"/>
              <a:gd name="connsiteX93" fmla="*/ 3130061 w 4051615"/>
              <a:gd name="connsiteY93" fmla="*/ 1969477 h 2103120"/>
              <a:gd name="connsiteX94" fmla="*/ 3158197 w 4051615"/>
              <a:gd name="connsiteY94" fmla="*/ 1983545 h 2103120"/>
              <a:gd name="connsiteX95" fmla="*/ 3179298 w 4051615"/>
              <a:gd name="connsiteY95" fmla="*/ 1990579 h 2103120"/>
              <a:gd name="connsiteX96" fmla="*/ 3263704 w 4051615"/>
              <a:gd name="connsiteY96" fmla="*/ 2025748 h 2103120"/>
              <a:gd name="connsiteX97" fmla="*/ 3312941 w 4051615"/>
              <a:gd name="connsiteY97" fmla="*/ 2046850 h 2103120"/>
              <a:gd name="connsiteX98" fmla="*/ 3341077 w 4051615"/>
              <a:gd name="connsiteY98" fmla="*/ 2053884 h 2103120"/>
              <a:gd name="connsiteX99" fmla="*/ 3369212 w 4051615"/>
              <a:gd name="connsiteY99" fmla="*/ 2067951 h 2103120"/>
              <a:gd name="connsiteX100" fmla="*/ 3390313 w 4051615"/>
              <a:gd name="connsiteY100" fmla="*/ 2074985 h 2103120"/>
              <a:gd name="connsiteX101" fmla="*/ 3418449 w 4051615"/>
              <a:gd name="connsiteY101" fmla="*/ 2089053 h 2103120"/>
              <a:gd name="connsiteX102" fmla="*/ 3481753 w 4051615"/>
              <a:gd name="connsiteY102" fmla="*/ 2103120 h 2103120"/>
              <a:gd name="connsiteX103" fmla="*/ 3727938 w 4051615"/>
              <a:gd name="connsiteY103" fmla="*/ 2089053 h 2103120"/>
              <a:gd name="connsiteX104" fmla="*/ 3749040 w 4051615"/>
              <a:gd name="connsiteY104" fmla="*/ 2082019 h 2103120"/>
              <a:gd name="connsiteX105" fmla="*/ 3791243 w 4051615"/>
              <a:gd name="connsiteY105" fmla="*/ 2074985 h 2103120"/>
              <a:gd name="connsiteX106" fmla="*/ 3861581 w 4051615"/>
              <a:gd name="connsiteY106" fmla="*/ 2060917 h 2103120"/>
              <a:gd name="connsiteX107" fmla="*/ 3882683 w 4051615"/>
              <a:gd name="connsiteY107" fmla="*/ 2039816 h 2103120"/>
              <a:gd name="connsiteX108" fmla="*/ 3924886 w 4051615"/>
              <a:gd name="connsiteY108" fmla="*/ 2011680 h 2103120"/>
              <a:gd name="connsiteX109" fmla="*/ 3945987 w 4051615"/>
              <a:gd name="connsiteY109" fmla="*/ 1997613 h 2103120"/>
              <a:gd name="connsiteX110" fmla="*/ 3988190 w 4051615"/>
              <a:gd name="connsiteY110" fmla="*/ 1969477 h 2103120"/>
              <a:gd name="connsiteX111" fmla="*/ 4044461 w 4051615"/>
              <a:gd name="connsiteY111" fmla="*/ 1906173 h 2103120"/>
              <a:gd name="connsiteX112" fmla="*/ 4044461 w 4051615"/>
              <a:gd name="connsiteY112" fmla="*/ 1871004 h 210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051615" h="2103120">
                <a:moveTo>
                  <a:pt x="0" y="0"/>
                </a:moveTo>
                <a:cubicBezTo>
                  <a:pt x="2020" y="1212"/>
                  <a:pt x="48774" y="28507"/>
                  <a:pt x="56270" y="35170"/>
                </a:cubicBezTo>
                <a:cubicBezTo>
                  <a:pt x="71139" y="48387"/>
                  <a:pt x="81919" y="66338"/>
                  <a:pt x="98473" y="77373"/>
                </a:cubicBezTo>
                <a:cubicBezTo>
                  <a:pt x="150853" y="112290"/>
                  <a:pt x="86532" y="67420"/>
                  <a:pt x="140677" y="112542"/>
                </a:cubicBezTo>
                <a:cubicBezTo>
                  <a:pt x="147171" y="117954"/>
                  <a:pt x="155284" y="121198"/>
                  <a:pt x="161778" y="126610"/>
                </a:cubicBezTo>
                <a:cubicBezTo>
                  <a:pt x="169420" y="132978"/>
                  <a:pt x="175238" y="141343"/>
                  <a:pt x="182880" y="147711"/>
                </a:cubicBezTo>
                <a:cubicBezTo>
                  <a:pt x="189374" y="153123"/>
                  <a:pt x="197663" y="156163"/>
                  <a:pt x="203981" y="161779"/>
                </a:cubicBezTo>
                <a:cubicBezTo>
                  <a:pt x="218850" y="174996"/>
                  <a:pt x="232116" y="189914"/>
                  <a:pt x="246184" y="203982"/>
                </a:cubicBezTo>
                <a:lnTo>
                  <a:pt x="267286" y="225084"/>
                </a:lnTo>
                <a:lnTo>
                  <a:pt x="309489" y="267287"/>
                </a:lnTo>
                <a:lnTo>
                  <a:pt x="330590" y="274320"/>
                </a:lnTo>
                <a:cubicBezTo>
                  <a:pt x="344658" y="283699"/>
                  <a:pt x="356753" y="297109"/>
                  <a:pt x="372793" y="302456"/>
                </a:cubicBezTo>
                <a:cubicBezTo>
                  <a:pt x="379827" y="304801"/>
                  <a:pt x="387263" y="306174"/>
                  <a:pt x="393895" y="309490"/>
                </a:cubicBezTo>
                <a:cubicBezTo>
                  <a:pt x="401456" y="313270"/>
                  <a:pt x="407227" y="320227"/>
                  <a:pt x="414997" y="323557"/>
                </a:cubicBezTo>
                <a:cubicBezTo>
                  <a:pt x="423882" y="327365"/>
                  <a:pt x="433873" y="327813"/>
                  <a:pt x="443132" y="330591"/>
                </a:cubicBezTo>
                <a:cubicBezTo>
                  <a:pt x="464437" y="336983"/>
                  <a:pt x="485335" y="344659"/>
                  <a:pt x="506437" y="351693"/>
                </a:cubicBezTo>
                <a:cubicBezTo>
                  <a:pt x="513471" y="354038"/>
                  <a:pt x="520345" y="356929"/>
                  <a:pt x="527538" y="358727"/>
                </a:cubicBezTo>
                <a:cubicBezTo>
                  <a:pt x="536916" y="361071"/>
                  <a:pt x="546236" y="363663"/>
                  <a:pt x="555673" y="365760"/>
                </a:cubicBezTo>
                <a:cubicBezTo>
                  <a:pt x="585171" y="372315"/>
                  <a:pt x="602499" y="374737"/>
                  <a:pt x="633046" y="379828"/>
                </a:cubicBezTo>
                <a:cubicBezTo>
                  <a:pt x="690977" y="399139"/>
                  <a:pt x="660569" y="391799"/>
                  <a:pt x="724486" y="400930"/>
                </a:cubicBezTo>
                <a:cubicBezTo>
                  <a:pt x="731520" y="403275"/>
                  <a:pt x="738317" y="406510"/>
                  <a:pt x="745587" y="407964"/>
                </a:cubicBezTo>
                <a:cubicBezTo>
                  <a:pt x="773557" y="413558"/>
                  <a:pt x="801587" y="419449"/>
                  <a:pt x="829993" y="422031"/>
                </a:cubicBezTo>
                <a:cubicBezTo>
                  <a:pt x="874721" y="426097"/>
                  <a:pt x="919238" y="429268"/>
                  <a:pt x="963637" y="436099"/>
                </a:cubicBezTo>
                <a:cubicBezTo>
                  <a:pt x="1088322" y="455282"/>
                  <a:pt x="894469" y="427891"/>
                  <a:pt x="1041009" y="457200"/>
                </a:cubicBezTo>
                <a:lnTo>
                  <a:pt x="1076178" y="464234"/>
                </a:lnTo>
                <a:cubicBezTo>
                  <a:pt x="1083212" y="468923"/>
                  <a:pt x="1089719" y="474521"/>
                  <a:pt x="1097280" y="478302"/>
                </a:cubicBezTo>
                <a:cubicBezTo>
                  <a:pt x="1103911" y="481618"/>
                  <a:pt x="1112212" y="481223"/>
                  <a:pt x="1118381" y="485336"/>
                </a:cubicBezTo>
                <a:cubicBezTo>
                  <a:pt x="1130051" y="493116"/>
                  <a:pt x="1147061" y="514561"/>
                  <a:pt x="1153550" y="527539"/>
                </a:cubicBezTo>
                <a:cubicBezTo>
                  <a:pt x="1156866" y="534170"/>
                  <a:pt x="1158239" y="541606"/>
                  <a:pt x="1160584" y="548640"/>
                </a:cubicBezTo>
                <a:cubicBezTo>
                  <a:pt x="1162929" y="562708"/>
                  <a:pt x="1164524" y="576922"/>
                  <a:pt x="1167618" y="590844"/>
                </a:cubicBezTo>
                <a:cubicBezTo>
                  <a:pt x="1169226" y="598082"/>
                  <a:pt x="1172615" y="604816"/>
                  <a:pt x="1174652" y="611945"/>
                </a:cubicBezTo>
                <a:cubicBezTo>
                  <a:pt x="1177308" y="621240"/>
                  <a:pt x="1178908" y="630821"/>
                  <a:pt x="1181686" y="640080"/>
                </a:cubicBezTo>
                <a:cubicBezTo>
                  <a:pt x="1185947" y="654284"/>
                  <a:pt x="1192845" y="667743"/>
                  <a:pt x="1195753" y="682284"/>
                </a:cubicBezTo>
                <a:cubicBezTo>
                  <a:pt x="1198098" y="694007"/>
                  <a:pt x="1200648" y="705691"/>
                  <a:pt x="1202787" y="717453"/>
                </a:cubicBezTo>
                <a:cubicBezTo>
                  <a:pt x="1205338" y="731485"/>
                  <a:pt x="1206727" y="745734"/>
                  <a:pt x="1209821" y="759656"/>
                </a:cubicBezTo>
                <a:cubicBezTo>
                  <a:pt x="1211429" y="766894"/>
                  <a:pt x="1212742" y="774588"/>
                  <a:pt x="1216855" y="780757"/>
                </a:cubicBezTo>
                <a:cubicBezTo>
                  <a:pt x="1222373" y="789034"/>
                  <a:pt x="1230315" y="795491"/>
                  <a:pt x="1237957" y="801859"/>
                </a:cubicBezTo>
                <a:cubicBezTo>
                  <a:pt x="1244451" y="807271"/>
                  <a:pt x="1251497" y="812147"/>
                  <a:pt x="1259058" y="815927"/>
                </a:cubicBezTo>
                <a:cubicBezTo>
                  <a:pt x="1265690" y="819243"/>
                  <a:pt x="1272935" y="821293"/>
                  <a:pt x="1280160" y="822960"/>
                </a:cubicBezTo>
                <a:cubicBezTo>
                  <a:pt x="1303458" y="828336"/>
                  <a:pt x="1327302" y="831229"/>
                  <a:pt x="1350498" y="837028"/>
                </a:cubicBezTo>
                <a:cubicBezTo>
                  <a:pt x="1359876" y="839373"/>
                  <a:pt x="1369338" y="841406"/>
                  <a:pt x="1378633" y="844062"/>
                </a:cubicBezTo>
                <a:cubicBezTo>
                  <a:pt x="1385762" y="846099"/>
                  <a:pt x="1392582" y="849145"/>
                  <a:pt x="1399735" y="851096"/>
                </a:cubicBezTo>
                <a:cubicBezTo>
                  <a:pt x="1419558" y="856502"/>
                  <a:pt x="1476651" y="868452"/>
                  <a:pt x="1498209" y="879231"/>
                </a:cubicBezTo>
                <a:cubicBezTo>
                  <a:pt x="1507587" y="883920"/>
                  <a:pt x="1517240" y="888097"/>
                  <a:pt x="1526344" y="893299"/>
                </a:cubicBezTo>
                <a:cubicBezTo>
                  <a:pt x="1533684" y="897493"/>
                  <a:pt x="1539721" y="903934"/>
                  <a:pt x="1547446" y="907367"/>
                </a:cubicBezTo>
                <a:cubicBezTo>
                  <a:pt x="1560997" y="913389"/>
                  <a:pt x="1575581" y="916745"/>
                  <a:pt x="1589649" y="921434"/>
                </a:cubicBezTo>
                <a:cubicBezTo>
                  <a:pt x="1596683" y="923779"/>
                  <a:pt x="1604119" y="925152"/>
                  <a:pt x="1610750" y="928468"/>
                </a:cubicBezTo>
                <a:cubicBezTo>
                  <a:pt x="1620129" y="933157"/>
                  <a:pt x="1629068" y="938854"/>
                  <a:pt x="1638886" y="942536"/>
                </a:cubicBezTo>
                <a:cubicBezTo>
                  <a:pt x="1647937" y="945930"/>
                  <a:pt x="1657762" y="946792"/>
                  <a:pt x="1667021" y="949570"/>
                </a:cubicBezTo>
                <a:cubicBezTo>
                  <a:pt x="1681224" y="953831"/>
                  <a:pt x="1695156" y="958948"/>
                  <a:pt x="1709224" y="963637"/>
                </a:cubicBezTo>
                <a:lnTo>
                  <a:pt x="1730326" y="970671"/>
                </a:lnTo>
                <a:cubicBezTo>
                  <a:pt x="1737360" y="975360"/>
                  <a:pt x="1743657" y="981409"/>
                  <a:pt x="1751427" y="984739"/>
                </a:cubicBezTo>
                <a:cubicBezTo>
                  <a:pt x="1760313" y="988547"/>
                  <a:pt x="1770303" y="988995"/>
                  <a:pt x="1779563" y="991773"/>
                </a:cubicBezTo>
                <a:cubicBezTo>
                  <a:pt x="1793766" y="996034"/>
                  <a:pt x="1807698" y="1001151"/>
                  <a:pt x="1821766" y="1005840"/>
                </a:cubicBezTo>
                <a:cubicBezTo>
                  <a:pt x="1828800" y="1008185"/>
                  <a:pt x="1836698" y="1008761"/>
                  <a:pt x="1842867" y="1012874"/>
                </a:cubicBezTo>
                <a:cubicBezTo>
                  <a:pt x="1849901" y="1017563"/>
                  <a:pt x="1856024" y="1024053"/>
                  <a:pt x="1863969" y="1026942"/>
                </a:cubicBezTo>
                <a:cubicBezTo>
                  <a:pt x="1882139" y="1033549"/>
                  <a:pt x="1901898" y="1034896"/>
                  <a:pt x="1920240" y="1041010"/>
                </a:cubicBezTo>
                <a:cubicBezTo>
                  <a:pt x="1970832" y="1057875"/>
                  <a:pt x="1907653" y="1037414"/>
                  <a:pt x="1969477" y="1055077"/>
                </a:cubicBezTo>
                <a:cubicBezTo>
                  <a:pt x="1976606" y="1057114"/>
                  <a:pt x="1983544" y="1059766"/>
                  <a:pt x="1990578" y="1062111"/>
                </a:cubicBezTo>
                <a:cubicBezTo>
                  <a:pt x="2082860" y="1131325"/>
                  <a:pt x="1970772" y="1051890"/>
                  <a:pt x="2039815" y="1090247"/>
                </a:cubicBezTo>
                <a:cubicBezTo>
                  <a:pt x="2054595" y="1098458"/>
                  <a:pt x="2067950" y="1109004"/>
                  <a:pt x="2082018" y="1118382"/>
                </a:cubicBezTo>
                <a:cubicBezTo>
                  <a:pt x="2089052" y="1123071"/>
                  <a:pt x="2095100" y="1129777"/>
                  <a:pt x="2103120" y="1132450"/>
                </a:cubicBezTo>
                <a:lnTo>
                  <a:pt x="2124221" y="1139484"/>
                </a:lnTo>
                <a:cubicBezTo>
                  <a:pt x="2164087" y="1199279"/>
                  <a:pt x="2098417" y="1106642"/>
                  <a:pt x="2180492" y="1188720"/>
                </a:cubicBezTo>
                <a:cubicBezTo>
                  <a:pt x="2242120" y="1250351"/>
                  <a:pt x="2163954" y="1174941"/>
                  <a:pt x="2222695" y="1223890"/>
                </a:cubicBezTo>
                <a:cubicBezTo>
                  <a:pt x="2230337" y="1230258"/>
                  <a:pt x="2235702" y="1239209"/>
                  <a:pt x="2243797" y="1244991"/>
                </a:cubicBezTo>
                <a:cubicBezTo>
                  <a:pt x="2252329" y="1251085"/>
                  <a:pt x="2263400" y="1252964"/>
                  <a:pt x="2271932" y="1259059"/>
                </a:cubicBezTo>
                <a:cubicBezTo>
                  <a:pt x="2280026" y="1264841"/>
                  <a:pt x="2285391" y="1273792"/>
                  <a:pt x="2293033" y="1280160"/>
                </a:cubicBezTo>
                <a:cubicBezTo>
                  <a:pt x="2299527" y="1285572"/>
                  <a:pt x="2307641" y="1288816"/>
                  <a:pt x="2314135" y="1294228"/>
                </a:cubicBezTo>
                <a:cubicBezTo>
                  <a:pt x="2321777" y="1300596"/>
                  <a:pt x="2327595" y="1308962"/>
                  <a:pt x="2335237" y="1315330"/>
                </a:cubicBezTo>
                <a:cubicBezTo>
                  <a:pt x="2341731" y="1320742"/>
                  <a:pt x="2349844" y="1323985"/>
                  <a:pt x="2356338" y="1329397"/>
                </a:cubicBezTo>
                <a:cubicBezTo>
                  <a:pt x="2391465" y="1358669"/>
                  <a:pt x="2361457" y="1345171"/>
                  <a:pt x="2398541" y="1357533"/>
                </a:cubicBezTo>
                <a:cubicBezTo>
                  <a:pt x="2453756" y="1412748"/>
                  <a:pt x="2428465" y="1393896"/>
                  <a:pt x="2468880" y="1420837"/>
                </a:cubicBezTo>
                <a:cubicBezTo>
                  <a:pt x="2539998" y="1527515"/>
                  <a:pt x="2463017" y="1418020"/>
                  <a:pt x="2518117" y="1484142"/>
                </a:cubicBezTo>
                <a:cubicBezTo>
                  <a:pt x="2547424" y="1519312"/>
                  <a:pt x="2514599" y="1493521"/>
                  <a:pt x="2553286" y="1519311"/>
                </a:cubicBezTo>
                <a:cubicBezTo>
                  <a:pt x="2584374" y="1565947"/>
                  <a:pt x="2547839" y="1514129"/>
                  <a:pt x="2588455" y="1561514"/>
                </a:cubicBezTo>
                <a:cubicBezTo>
                  <a:pt x="2611742" y="1588682"/>
                  <a:pt x="2604477" y="1588934"/>
                  <a:pt x="2630658" y="1610751"/>
                </a:cubicBezTo>
                <a:cubicBezTo>
                  <a:pt x="2637152" y="1616163"/>
                  <a:pt x="2645442" y="1619203"/>
                  <a:pt x="2651760" y="1624819"/>
                </a:cubicBezTo>
                <a:cubicBezTo>
                  <a:pt x="2708695" y="1675428"/>
                  <a:pt x="2671553" y="1659552"/>
                  <a:pt x="2715064" y="1674056"/>
                </a:cubicBezTo>
                <a:cubicBezTo>
                  <a:pt x="2728895" y="1694802"/>
                  <a:pt x="2729926" y="1699336"/>
                  <a:pt x="2750233" y="1716259"/>
                </a:cubicBezTo>
                <a:cubicBezTo>
                  <a:pt x="2756727" y="1721671"/>
                  <a:pt x="2764841" y="1724915"/>
                  <a:pt x="2771335" y="1730327"/>
                </a:cubicBezTo>
                <a:cubicBezTo>
                  <a:pt x="2778977" y="1736695"/>
                  <a:pt x="2784795" y="1745060"/>
                  <a:pt x="2792437" y="1751428"/>
                </a:cubicBezTo>
                <a:cubicBezTo>
                  <a:pt x="2798931" y="1756840"/>
                  <a:pt x="2807044" y="1760084"/>
                  <a:pt x="2813538" y="1765496"/>
                </a:cubicBezTo>
                <a:cubicBezTo>
                  <a:pt x="2821180" y="1771864"/>
                  <a:pt x="2826545" y="1780815"/>
                  <a:pt x="2834640" y="1786597"/>
                </a:cubicBezTo>
                <a:cubicBezTo>
                  <a:pt x="2843172" y="1792691"/>
                  <a:pt x="2854587" y="1794115"/>
                  <a:pt x="2862775" y="1800665"/>
                </a:cubicBezTo>
                <a:cubicBezTo>
                  <a:pt x="2878310" y="1813093"/>
                  <a:pt x="2888425" y="1831832"/>
                  <a:pt x="2904978" y="1842868"/>
                </a:cubicBezTo>
                <a:cubicBezTo>
                  <a:pt x="2919046" y="1852247"/>
                  <a:pt x="2935225" y="1859049"/>
                  <a:pt x="2947181" y="1871004"/>
                </a:cubicBezTo>
                <a:cubicBezTo>
                  <a:pt x="2954215" y="1878038"/>
                  <a:pt x="2960188" y="1886323"/>
                  <a:pt x="2968283" y="1892105"/>
                </a:cubicBezTo>
                <a:cubicBezTo>
                  <a:pt x="2976815" y="1898199"/>
                  <a:pt x="2987314" y="1900971"/>
                  <a:pt x="2996418" y="1906173"/>
                </a:cubicBezTo>
                <a:cubicBezTo>
                  <a:pt x="3003758" y="1910367"/>
                  <a:pt x="3010180" y="1916046"/>
                  <a:pt x="3017520" y="1920240"/>
                </a:cubicBezTo>
                <a:cubicBezTo>
                  <a:pt x="3026624" y="1925442"/>
                  <a:pt x="3036551" y="1929106"/>
                  <a:pt x="3045655" y="1934308"/>
                </a:cubicBezTo>
                <a:cubicBezTo>
                  <a:pt x="3052995" y="1938502"/>
                  <a:pt x="3059032" y="1944943"/>
                  <a:pt x="3066757" y="1948376"/>
                </a:cubicBezTo>
                <a:cubicBezTo>
                  <a:pt x="3080308" y="1954399"/>
                  <a:pt x="3094892" y="1957755"/>
                  <a:pt x="3108960" y="1962444"/>
                </a:cubicBezTo>
                <a:cubicBezTo>
                  <a:pt x="3115994" y="1964789"/>
                  <a:pt x="3123430" y="1966161"/>
                  <a:pt x="3130061" y="1969477"/>
                </a:cubicBezTo>
                <a:cubicBezTo>
                  <a:pt x="3139440" y="1974166"/>
                  <a:pt x="3148559" y="1979414"/>
                  <a:pt x="3158197" y="1983545"/>
                </a:cubicBezTo>
                <a:cubicBezTo>
                  <a:pt x="3165012" y="1986466"/>
                  <a:pt x="3172817" y="1986978"/>
                  <a:pt x="3179298" y="1990579"/>
                </a:cubicBezTo>
                <a:cubicBezTo>
                  <a:pt x="3248815" y="2029200"/>
                  <a:pt x="3191794" y="2013763"/>
                  <a:pt x="3263704" y="2025748"/>
                </a:cubicBezTo>
                <a:cubicBezTo>
                  <a:pt x="3288711" y="2038252"/>
                  <a:pt x="3288794" y="2039951"/>
                  <a:pt x="3312941" y="2046850"/>
                </a:cubicBezTo>
                <a:cubicBezTo>
                  <a:pt x="3322236" y="2049506"/>
                  <a:pt x="3332025" y="2050490"/>
                  <a:pt x="3341077" y="2053884"/>
                </a:cubicBezTo>
                <a:cubicBezTo>
                  <a:pt x="3350895" y="2057566"/>
                  <a:pt x="3359575" y="2063821"/>
                  <a:pt x="3369212" y="2067951"/>
                </a:cubicBezTo>
                <a:cubicBezTo>
                  <a:pt x="3376027" y="2070872"/>
                  <a:pt x="3383498" y="2072064"/>
                  <a:pt x="3390313" y="2074985"/>
                </a:cubicBezTo>
                <a:cubicBezTo>
                  <a:pt x="3399951" y="2079116"/>
                  <a:pt x="3408631" y="2085371"/>
                  <a:pt x="3418449" y="2089053"/>
                </a:cubicBezTo>
                <a:cubicBezTo>
                  <a:pt x="3429807" y="2093312"/>
                  <a:pt x="3472197" y="2101209"/>
                  <a:pt x="3481753" y="2103120"/>
                </a:cubicBezTo>
                <a:cubicBezTo>
                  <a:pt x="3524728" y="2101252"/>
                  <a:pt x="3666635" y="2097227"/>
                  <a:pt x="3727938" y="2089053"/>
                </a:cubicBezTo>
                <a:cubicBezTo>
                  <a:pt x="3735287" y="2088073"/>
                  <a:pt x="3741802" y="2083627"/>
                  <a:pt x="3749040" y="2082019"/>
                </a:cubicBezTo>
                <a:cubicBezTo>
                  <a:pt x="3762962" y="2078925"/>
                  <a:pt x="3777258" y="2077782"/>
                  <a:pt x="3791243" y="2074985"/>
                </a:cubicBezTo>
                <a:cubicBezTo>
                  <a:pt x="3896171" y="2053999"/>
                  <a:pt x="3716962" y="2085021"/>
                  <a:pt x="3861581" y="2060917"/>
                </a:cubicBezTo>
                <a:cubicBezTo>
                  <a:pt x="3868615" y="2053883"/>
                  <a:pt x="3874831" y="2045923"/>
                  <a:pt x="3882683" y="2039816"/>
                </a:cubicBezTo>
                <a:cubicBezTo>
                  <a:pt x="3896029" y="2029436"/>
                  <a:pt x="3910818" y="2021059"/>
                  <a:pt x="3924886" y="2011680"/>
                </a:cubicBezTo>
                <a:cubicBezTo>
                  <a:pt x="3931920" y="2006991"/>
                  <a:pt x="3940010" y="2003590"/>
                  <a:pt x="3945987" y="1997613"/>
                </a:cubicBezTo>
                <a:cubicBezTo>
                  <a:pt x="3972332" y="1971268"/>
                  <a:pt x="3957652" y="1979657"/>
                  <a:pt x="3988190" y="1969477"/>
                </a:cubicBezTo>
                <a:cubicBezTo>
                  <a:pt x="4036371" y="1921296"/>
                  <a:pt x="4019357" y="1943827"/>
                  <a:pt x="4044461" y="1906173"/>
                </a:cubicBezTo>
                <a:cubicBezTo>
                  <a:pt x="4053153" y="1880097"/>
                  <a:pt x="4054811" y="1891703"/>
                  <a:pt x="4044461" y="1871004"/>
                </a:cubicBezTo>
              </a:path>
            </a:pathLst>
          </a:custGeom>
          <a:ln>
            <a:headEnd type="none" w="med" len="med"/>
            <a:tailEnd type="none" w="med" len="med"/>
          </a:ln>
          <a:extLst/>
        </p:spPr>
        <p:style>
          <a:lnRef idx="3">
            <a:schemeClr val="dk1"/>
          </a:lnRef>
          <a:fillRef idx="0">
            <a:schemeClr val="dk1"/>
          </a:fillRef>
          <a:effectRef idx="2">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Times" charset="0"/>
              <a:ea typeface="Geneva" charset="0"/>
            </a:endParaRPr>
          </a:p>
        </p:txBody>
      </p:sp>
      <p:sp>
        <p:nvSpPr>
          <p:cNvPr id="9" name="5-Point Star 8"/>
          <p:cNvSpPr/>
          <p:nvPr/>
        </p:nvSpPr>
        <p:spPr bwMode="auto">
          <a:xfrm>
            <a:off x="6248400" y="3640015"/>
            <a:ext cx="319921" cy="303335"/>
          </a:xfrm>
          <a:prstGeom prst="star5">
            <a:avLst/>
          </a:prstGeom>
          <a:solidFill>
            <a:srgbClr val="00B050"/>
          </a:solidFill>
          <a:ln w="1905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Times" charset="0"/>
              <a:ea typeface="Geneva" charset="0"/>
            </a:endParaRPr>
          </a:p>
        </p:txBody>
      </p:sp>
      <p:sp>
        <p:nvSpPr>
          <p:cNvPr id="10" name="Freeform 9"/>
          <p:cNvSpPr/>
          <p:nvPr/>
        </p:nvSpPr>
        <p:spPr bwMode="auto">
          <a:xfrm>
            <a:off x="2429688" y="2612781"/>
            <a:ext cx="1075512" cy="492369"/>
          </a:xfrm>
          <a:custGeom>
            <a:avLst/>
            <a:gdLst>
              <a:gd name="connsiteX0" fmla="*/ 0 w 1075512"/>
              <a:gd name="connsiteY0" fmla="*/ 492369 h 492369"/>
              <a:gd name="connsiteX1" fmla="*/ 56271 w 1075512"/>
              <a:gd name="connsiteY1" fmla="*/ 478301 h 492369"/>
              <a:gd name="connsiteX2" fmla="*/ 77372 w 1075512"/>
              <a:gd name="connsiteY2" fmla="*/ 464234 h 492369"/>
              <a:gd name="connsiteX3" fmla="*/ 105508 w 1075512"/>
              <a:gd name="connsiteY3" fmla="*/ 457200 h 492369"/>
              <a:gd name="connsiteX4" fmla="*/ 147711 w 1075512"/>
              <a:gd name="connsiteY4" fmla="*/ 443132 h 492369"/>
              <a:gd name="connsiteX5" fmla="*/ 168812 w 1075512"/>
              <a:gd name="connsiteY5" fmla="*/ 436098 h 492369"/>
              <a:gd name="connsiteX6" fmla="*/ 211015 w 1075512"/>
              <a:gd name="connsiteY6" fmla="*/ 429064 h 492369"/>
              <a:gd name="connsiteX7" fmla="*/ 253218 w 1075512"/>
              <a:gd name="connsiteY7" fmla="*/ 414997 h 492369"/>
              <a:gd name="connsiteX8" fmla="*/ 295421 w 1075512"/>
              <a:gd name="connsiteY8" fmla="*/ 393895 h 492369"/>
              <a:gd name="connsiteX9" fmla="*/ 316523 w 1075512"/>
              <a:gd name="connsiteY9" fmla="*/ 379827 h 492369"/>
              <a:gd name="connsiteX10" fmla="*/ 358726 w 1075512"/>
              <a:gd name="connsiteY10" fmla="*/ 365760 h 492369"/>
              <a:gd name="connsiteX11" fmla="*/ 407963 w 1075512"/>
              <a:gd name="connsiteY11" fmla="*/ 330590 h 492369"/>
              <a:gd name="connsiteX12" fmla="*/ 457200 w 1075512"/>
              <a:gd name="connsiteY12" fmla="*/ 302455 h 492369"/>
              <a:gd name="connsiteX13" fmla="*/ 499403 w 1075512"/>
              <a:gd name="connsiteY13" fmla="*/ 267286 h 492369"/>
              <a:gd name="connsiteX14" fmla="*/ 520505 w 1075512"/>
              <a:gd name="connsiteY14" fmla="*/ 225083 h 492369"/>
              <a:gd name="connsiteX15" fmla="*/ 541606 w 1075512"/>
              <a:gd name="connsiteY15" fmla="*/ 211015 h 492369"/>
              <a:gd name="connsiteX16" fmla="*/ 590843 w 1075512"/>
              <a:gd name="connsiteY16" fmla="*/ 147710 h 492369"/>
              <a:gd name="connsiteX17" fmla="*/ 604911 w 1075512"/>
              <a:gd name="connsiteY17" fmla="*/ 126609 h 492369"/>
              <a:gd name="connsiteX18" fmla="*/ 626012 w 1075512"/>
              <a:gd name="connsiteY18" fmla="*/ 112541 h 492369"/>
              <a:gd name="connsiteX19" fmla="*/ 710418 w 1075512"/>
              <a:gd name="connsiteY19" fmla="*/ 42203 h 492369"/>
              <a:gd name="connsiteX20" fmla="*/ 773723 w 1075512"/>
              <a:gd name="connsiteY20" fmla="*/ 21101 h 492369"/>
              <a:gd name="connsiteX21" fmla="*/ 829994 w 1075512"/>
              <a:gd name="connsiteY21" fmla="*/ 7034 h 492369"/>
              <a:gd name="connsiteX22" fmla="*/ 935501 w 1075512"/>
              <a:gd name="connsiteY22" fmla="*/ 0 h 492369"/>
              <a:gd name="connsiteX23" fmla="*/ 1055077 w 1075512"/>
              <a:gd name="connsiteY23" fmla="*/ 7034 h 492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075512" h="492369">
                <a:moveTo>
                  <a:pt x="0" y="492369"/>
                </a:moveTo>
                <a:cubicBezTo>
                  <a:pt x="13377" y="489693"/>
                  <a:pt x="41851" y="485511"/>
                  <a:pt x="56271" y="478301"/>
                </a:cubicBezTo>
                <a:cubicBezTo>
                  <a:pt x="63832" y="474521"/>
                  <a:pt x="69602" y="467564"/>
                  <a:pt x="77372" y="464234"/>
                </a:cubicBezTo>
                <a:cubicBezTo>
                  <a:pt x="86258" y="460426"/>
                  <a:pt x="96248" y="459978"/>
                  <a:pt x="105508" y="457200"/>
                </a:cubicBezTo>
                <a:cubicBezTo>
                  <a:pt x="119711" y="452939"/>
                  <a:pt x="133643" y="447821"/>
                  <a:pt x="147711" y="443132"/>
                </a:cubicBezTo>
                <a:cubicBezTo>
                  <a:pt x="154745" y="440787"/>
                  <a:pt x="161499" y="437317"/>
                  <a:pt x="168812" y="436098"/>
                </a:cubicBezTo>
                <a:cubicBezTo>
                  <a:pt x="182880" y="433753"/>
                  <a:pt x="197179" y="432523"/>
                  <a:pt x="211015" y="429064"/>
                </a:cubicBezTo>
                <a:cubicBezTo>
                  <a:pt x="225401" y="425468"/>
                  <a:pt x="253218" y="414997"/>
                  <a:pt x="253218" y="414997"/>
                </a:cubicBezTo>
                <a:cubicBezTo>
                  <a:pt x="313695" y="374679"/>
                  <a:pt x="237178" y="423017"/>
                  <a:pt x="295421" y="393895"/>
                </a:cubicBezTo>
                <a:cubicBezTo>
                  <a:pt x="302982" y="390114"/>
                  <a:pt x="308798" y="383260"/>
                  <a:pt x="316523" y="379827"/>
                </a:cubicBezTo>
                <a:cubicBezTo>
                  <a:pt x="330074" y="373805"/>
                  <a:pt x="358726" y="365760"/>
                  <a:pt x="358726" y="365760"/>
                </a:cubicBezTo>
                <a:cubicBezTo>
                  <a:pt x="370806" y="356700"/>
                  <a:pt x="393562" y="338819"/>
                  <a:pt x="407963" y="330590"/>
                </a:cubicBezTo>
                <a:cubicBezTo>
                  <a:pt x="429856" y="318080"/>
                  <a:pt x="438503" y="318036"/>
                  <a:pt x="457200" y="302455"/>
                </a:cubicBezTo>
                <a:cubicBezTo>
                  <a:pt x="511359" y="257323"/>
                  <a:pt x="447010" y="302215"/>
                  <a:pt x="499403" y="267286"/>
                </a:cubicBezTo>
                <a:cubicBezTo>
                  <a:pt x="505124" y="250122"/>
                  <a:pt x="506869" y="238719"/>
                  <a:pt x="520505" y="225083"/>
                </a:cubicBezTo>
                <a:cubicBezTo>
                  <a:pt x="526483" y="219105"/>
                  <a:pt x="534572" y="215704"/>
                  <a:pt x="541606" y="211015"/>
                </a:cubicBezTo>
                <a:cubicBezTo>
                  <a:pt x="612704" y="104366"/>
                  <a:pt x="535754" y="213815"/>
                  <a:pt x="590843" y="147710"/>
                </a:cubicBezTo>
                <a:cubicBezTo>
                  <a:pt x="596255" y="141216"/>
                  <a:pt x="598933" y="132587"/>
                  <a:pt x="604911" y="126609"/>
                </a:cubicBezTo>
                <a:cubicBezTo>
                  <a:pt x="610889" y="120631"/>
                  <a:pt x="619694" y="118157"/>
                  <a:pt x="626012" y="112541"/>
                </a:cubicBezTo>
                <a:cubicBezTo>
                  <a:pt x="649520" y="91645"/>
                  <a:pt x="677709" y="53106"/>
                  <a:pt x="710418" y="42203"/>
                </a:cubicBezTo>
                <a:lnTo>
                  <a:pt x="773723" y="21101"/>
                </a:lnTo>
                <a:cubicBezTo>
                  <a:pt x="794889" y="14046"/>
                  <a:pt x="805739" y="9459"/>
                  <a:pt x="829994" y="7034"/>
                </a:cubicBezTo>
                <a:cubicBezTo>
                  <a:pt x="865066" y="3527"/>
                  <a:pt x="900332" y="2345"/>
                  <a:pt x="935501" y="0"/>
                </a:cubicBezTo>
                <a:cubicBezTo>
                  <a:pt x="1064452" y="7164"/>
                  <a:pt x="1104379" y="7034"/>
                  <a:pt x="1055077" y="7034"/>
                </a:cubicBezTo>
              </a:path>
            </a:pathLst>
          </a:custGeom>
          <a:ln>
            <a:headEnd type="none" w="med" len="med"/>
            <a:tailEnd type="none" w="med" len="med"/>
          </a:ln>
          <a:extLst/>
        </p:spPr>
        <p:style>
          <a:lnRef idx="3">
            <a:schemeClr val="dk1"/>
          </a:lnRef>
          <a:fillRef idx="0">
            <a:schemeClr val="dk1"/>
          </a:fillRef>
          <a:effectRef idx="2">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Times" charset="0"/>
              <a:ea typeface="Geneva" charset="0"/>
            </a:endParaRPr>
          </a:p>
        </p:txBody>
      </p:sp>
    </p:spTree>
    <p:extLst>
      <p:ext uri="{BB962C8B-B14F-4D97-AF65-F5344CB8AC3E}">
        <p14:creationId xmlns:p14="http://schemas.microsoft.com/office/powerpoint/2010/main" val="177883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400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1400"/>
                                        <p:tgtEl>
                                          <p:spTgt spid="10"/>
                                        </p:tgtEl>
                                      </p:cBhvr>
                                    </p:animEffect>
                                  </p:childTnLst>
                                </p:cTn>
                              </p:par>
                            </p:childTnLst>
                          </p:cTn>
                        </p:par>
                        <p:par>
                          <p:cTn id="8" fill="hold">
                            <p:stCondLst>
                              <p:cond delay="5400"/>
                            </p:stCondLst>
                            <p:childTnLst>
                              <p:par>
                                <p:cTn id="9" presetID="5"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checkerboard(across)">
                                      <p:cBhvr>
                                        <p:cTn id="11" dur="2300"/>
                                        <p:tgtEl>
                                          <p:spTgt spid="7"/>
                                        </p:tgtEl>
                                      </p:cBhvr>
                                    </p:animEffect>
                                  </p:childTnLst>
                                </p:cTn>
                              </p:par>
                            </p:childTnLst>
                          </p:cTn>
                        </p:par>
                        <p:par>
                          <p:cTn id="12" fill="hold">
                            <p:stCondLst>
                              <p:cond delay="7700"/>
                            </p:stCondLst>
                            <p:childTnLst>
                              <p:par>
                                <p:cTn id="13" presetID="26"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80">
                                          <p:stCondLst>
                                            <p:cond delay="0"/>
                                          </p:stCondLst>
                                        </p:cTn>
                                        <p:tgtEl>
                                          <p:spTgt spid="9"/>
                                        </p:tgtEl>
                                      </p:cBhvr>
                                    </p:animEffect>
                                    <p:anim calcmode="lin" valueType="num">
                                      <p:cBhvr>
                                        <p:cTn id="1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1" dur="26">
                                          <p:stCondLst>
                                            <p:cond delay="650"/>
                                          </p:stCondLst>
                                        </p:cTn>
                                        <p:tgtEl>
                                          <p:spTgt spid="9"/>
                                        </p:tgtEl>
                                      </p:cBhvr>
                                      <p:to x="100000" y="60000"/>
                                    </p:animScale>
                                    <p:animScale>
                                      <p:cBhvr>
                                        <p:cTn id="22" dur="166" decel="50000">
                                          <p:stCondLst>
                                            <p:cond delay="676"/>
                                          </p:stCondLst>
                                        </p:cTn>
                                        <p:tgtEl>
                                          <p:spTgt spid="9"/>
                                        </p:tgtEl>
                                      </p:cBhvr>
                                      <p:to x="100000" y="100000"/>
                                    </p:animScale>
                                    <p:animScale>
                                      <p:cBhvr>
                                        <p:cTn id="23" dur="26">
                                          <p:stCondLst>
                                            <p:cond delay="1312"/>
                                          </p:stCondLst>
                                        </p:cTn>
                                        <p:tgtEl>
                                          <p:spTgt spid="9"/>
                                        </p:tgtEl>
                                      </p:cBhvr>
                                      <p:to x="100000" y="80000"/>
                                    </p:animScale>
                                    <p:animScale>
                                      <p:cBhvr>
                                        <p:cTn id="24" dur="166" decel="50000">
                                          <p:stCondLst>
                                            <p:cond delay="1338"/>
                                          </p:stCondLst>
                                        </p:cTn>
                                        <p:tgtEl>
                                          <p:spTgt spid="9"/>
                                        </p:tgtEl>
                                      </p:cBhvr>
                                      <p:to x="100000" y="100000"/>
                                    </p:animScale>
                                    <p:animScale>
                                      <p:cBhvr>
                                        <p:cTn id="25" dur="26">
                                          <p:stCondLst>
                                            <p:cond delay="1642"/>
                                          </p:stCondLst>
                                        </p:cTn>
                                        <p:tgtEl>
                                          <p:spTgt spid="9"/>
                                        </p:tgtEl>
                                      </p:cBhvr>
                                      <p:to x="100000" y="90000"/>
                                    </p:animScale>
                                    <p:animScale>
                                      <p:cBhvr>
                                        <p:cTn id="26" dur="166" decel="50000">
                                          <p:stCondLst>
                                            <p:cond delay="1668"/>
                                          </p:stCondLst>
                                        </p:cTn>
                                        <p:tgtEl>
                                          <p:spTgt spid="9"/>
                                        </p:tgtEl>
                                      </p:cBhvr>
                                      <p:to x="100000" y="100000"/>
                                    </p:animScale>
                                    <p:animScale>
                                      <p:cBhvr>
                                        <p:cTn id="27" dur="26">
                                          <p:stCondLst>
                                            <p:cond delay="1808"/>
                                          </p:stCondLst>
                                        </p:cTn>
                                        <p:tgtEl>
                                          <p:spTgt spid="9"/>
                                        </p:tgtEl>
                                      </p:cBhvr>
                                      <p:to x="100000" y="95000"/>
                                    </p:animScale>
                                    <p:animScale>
                                      <p:cBhvr>
                                        <p:cTn id="28"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4800" y="285750"/>
            <a:ext cx="8534400" cy="841376"/>
          </a:xfrm>
          <a:prstGeom prst="rect">
            <a:avLst/>
          </a:prstGeom>
        </p:spPr>
        <p:txBody>
          <a:bodyPr anchor="t" anchorCtr="0"/>
          <a:lstStyle>
            <a:lvl1pPr algn="l" rtl="0" eaLnBrk="0" fontAlgn="base" hangingPunct="0">
              <a:spcBef>
                <a:spcPct val="0"/>
              </a:spcBef>
              <a:spcAft>
                <a:spcPct val="0"/>
              </a:spcAft>
              <a:defRPr sz="3200" b="1">
                <a:solidFill>
                  <a:schemeClr val="accent5"/>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3200" b="1">
                <a:solidFill>
                  <a:srgbClr val="223899"/>
                </a:solidFill>
                <a:latin typeface="Arial" charset="0"/>
                <a:ea typeface="Geneva" charset="0"/>
                <a:cs typeface="Geneva" charset="0"/>
              </a:defRPr>
            </a:lvl2pPr>
            <a:lvl3pPr algn="l" rtl="0" eaLnBrk="0" fontAlgn="base" hangingPunct="0">
              <a:spcBef>
                <a:spcPct val="0"/>
              </a:spcBef>
              <a:spcAft>
                <a:spcPct val="0"/>
              </a:spcAft>
              <a:defRPr sz="3200" b="1">
                <a:solidFill>
                  <a:srgbClr val="223899"/>
                </a:solidFill>
                <a:latin typeface="Arial" charset="0"/>
                <a:ea typeface="Geneva" charset="0"/>
                <a:cs typeface="Geneva" charset="0"/>
              </a:defRPr>
            </a:lvl3pPr>
            <a:lvl4pPr algn="l" rtl="0" eaLnBrk="0" fontAlgn="base" hangingPunct="0">
              <a:spcBef>
                <a:spcPct val="0"/>
              </a:spcBef>
              <a:spcAft>
                <a:spcPct val="0"/>
              </a:spcAft>
              <a:defRPr sz="3200" b="1">
                <a:solidFill>
                  <a:srgbClr val="223899"/>
                </a:solidFill>
                <a:latin typeface="Arial" charset="0"/>
                <a:ea typeface="Geneva" charset="0"/>
                <a:cs typeface="Geneva" charset="0"/>
              </a:defRPr>
            </a:lvl4pPr>
            <a:lvl5pPr algn="l" rtl="0" eaLnBrk="0" fontAlgn="base" hangingPunct="0">
              <a:spcBef>
                <a:spcPct val="0"/>
              </a:spcBef>
              <a:spcAft>
                <a:spcPct val="0"/>
              </a:spcAft>
              <a:defRPr sz="3200" b="1">
                <a:solidFill>
                  <a:srgbClr val="223899"/>
                </a:solidFill>
                <a:latin typeface="Arial" charset="0"/>
                <a:ea typeface="Geneva" charset="0"/>
                <a:cs typeface="Geneva" charset="0"/>
              </a:defRPr>
            </a:lvl5pPr>
            <a:lvl6pPr marL="457200" algn="l" rtl="0" fontAlgn="base">
              <a:spcBef>
                <a:spcPct val="0"/>
              </a:spcBef>
              <a:spcAft>
                <a:spcPct val="0"/>
              </a:spcAft>
              <a:defRPr sz="3200" b="1">
                <a:solidFill>
                  <a:srgbClr val="223899"/>
                </a:solidFill>
                <a:latin typeface="Arial" charset="0"/>
                <a:ea typeface="Geneva" charset="0"/>
              </a:defRPr>
            </a:lvl6pPr>
            <a:lvl7pPr marL="914400" algn="l" rtl="0" fontAlgn="base">
              <a:spcBef>
                <a:spcPct val="0"/>
              </a:spcBef>
              <a:spcAft>
                <a:spcPct val="0"/>
              </a:spcAft>
              <a:defRPr sz="3200" b="1">
                <a:solidFill>
                  <a:srgbClr val="223899"/>
                </a:solidFill>
                <a:latin typeface="Arial" charset="0"/>
                <a:ea typeface="Geneva" charset="0"/>
              </a:defRPr>
            </a:lvl7pPr>
            <a:lvl8pPr marL="1371600" algn="l" rtl="0" fontAlgn="base">
              <a:spcBef>
                <a:spcPct val="0"/>
              </a:spcBef>
              <a:spcAft>
                <a:spcPct val="0"/>
              </a:spcAft>
              <a:defRPr sz="3200" b="1">
                <a:solidFill>
                  <a:srgbClr val="223899"/>
                </a:solidFill>
                <a:latin typeface="Arial" charset="0"/>
                <a:ea typeface="Geneva" charset="0"/>
              </a:defRPr>
            </a:lvl8pPr>
            <a:lvl9pPr marL="1828800" algn="l" rtl="0" fontAlgn="base">
              <a:spcBef>
                <a:spcPct val="0"/>
              </a:spcBef>
              <a:spcAft>
                <a:spcPct val="0"/>
              </a:spcAft>
              <a:defRPr sz="3200" b="1">
                <a:solidFill>
                  <a:srgbClr val="223899"/>
                </a:solidFill>
                <a:latin typeface="Arial" charset="0"/>
                <a:ea typeface="Geneva" charset="0"/>
              </a:defRPr>
            </a:lvl9pPr>
          </a:lstStyle>
          <a:p>
            <a:r>
              <a:rPr lang="en-US" spc="-100" dirty="0" smtClean="0"/>
              <a:t>The danger of a downed line</a:t>
            </a:r>
            <a:endParaRPr lang="en-US" spc="-100" dirty="0"/>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8104" r="-1"/>
          <a:stretch/>
        </p:blipFill>
        <p:spPr>
          <a:xfrm>
            <a:off x="4876800" y="1517862"/>
            <a:ext cx="3810000" cy="2365811"/>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 y="1127126"/>
            <a:ext cx="4493050" cy="320231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6250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04800" y="285750"/>
            <a:ext cx="8534400" cy="841376"/>
          </a:xfrm>
          <a:prstGeom prst="rect">
            <a:avLst/>
          </a:prstGeom>
        </p:spPr>
        <p:txBody>
          <a:bodyPr anchor="t" anchorCtr="0"/>
          <a:lstStyle>
            <a:lvl1pPr algn="l" rtl="0" eaLnBrk="0" fontAlgn="base" hangingPunct="0">
              <a:spcBef>
                <a:spcPct val="0"/>
              </a:spcBef>
              <a:spcAft>
                <a:spcPct val="0"/>
              </a:spcAft>
              <a:defRPr sz="3200" b="1">
                <a:solidFill>
                  <a:schemeClr val="accent5"/>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3200" b="1">
                <a:solidFill>
                  <a:srgbClr val="223899"/>
                </a:solidFill>
                <a:latin typeface="Arial" charset="0"/>
                <a:ea typeface="Geneva" charset="0"/>
                <a:cs typeface="Geneva" charset="0"/>
              </a:defRPr>
            </a:lvl2pPr>
            <a:lvl3pPr algn="l" rtl="0" eaLnBrk="0" fontAlgn="base" hangingPunct="0">
              <a:spcBef>
                <a:spcPct val="0"/>
              </a:spcBef>
              <a:spcAft>
                <a:spcPct val="0"/>
              </a:spcAft>
              <a:defRPr sz="3200" b="1">
                <a:solidFill>
                  <a:srgbClr val="223899"/>
                </a:solidFill>
                <a:latin typeface="Arial" charset="0"/>
                <a:ea typeface="Geneva" charset="0"/>
                <a:cs typeface="Geneva" charset="0"/>
              </a:defRPr>
            </a:lvl3pPr>
            <a:lvl4pPr algn="l" rtl="0" eaLnBrk="0" fontAlgn="base" hangingPunct="0">
              <a:spcBef>
                <a:spcPct val="0"/>
              </a:spcBef>
              <a:spcAft>
                <a:spcPct val="0"/>
              </a:spcAft>
              <a:defRPr sz="3200" b="1">
                <a:solidFill>
                  <a:srgbClr val="223899"/>
                </a:solidFill>
                <a:latin typeface="Arial" charset="0"/>
                <a:ea typeface="Geneva" charset="0"/>
                <a:cs typeface="Geneva" charset="0"/>
              </a:defRPr>
            </a:lvl4pPr>
            <a:lvl5pPr algn="l" rtl="0" eaLnBrk="0" fontAlgn="base" hangingPunct="0">
              <a:spcBef>
                <a:spcPct val="0"/>
              </a:spcBef>
              <a:spcAft>
                <a:spcPct val="0"/>
              </a:spcAft>
              <a:defRPr sz="3200" b="1">
                <a:solidFill>
                  <a:srgbClr val="223899"/>
                </a:solidFill>
                <a:latin typeface="Arial" charset="0"/>
                <a:ea typeface="Geneva" charset="0"/>
                <a:cs typeface="Geneva" charset="0"/>
              </a:defRPr>
            </a:lvl5pPr>
            <a:lvl6pPr marL="457200" algn="l" rtl="0" fontAlgn="base">
              <a:spcBef>
                <a:spcPct val="0"/>
              </a:spcBef>
              <a:spcAft>
                <a:spcPct val="0"/>
              </a:spcAft>
              <a:defRPr sz="3200" b="1">
                <a:solidFill>
                  <a:srgbClr val="223899"/>
                </a:solidFill>
                <a:latin typeface="Arial" charset="0"/>
                <a:ea typeface="Geneva" charset="0"/>
              </a:defRPr>
            </a:lvl6pPr>
            <a:lvl7pPr marL="914400" algn="l" rtl="0" fontAlgn="base">
              <a:spcBef>
                <a:spcPct val="0"/>
              </a:spcBef>
              <a:spcAft>
                <a:spcPct val="0"/>
              </a:spcAft>
              <a:defRPr sz="3200" b="1">
                <a:solidFill>
                  <a:srgbClr val="223899"/>
                </a:solidFill>
                <a:latin typeface="Arial" charset="0"/>
                <a:ea typeface="Geneva" charset="0"/>
              </a:defRPr>
            </a:lvl7pPr>
            <a:lvl8pPr marL="1371600" algn="l" rtl="0" fontAlgn="base">
              <a:spcBef>
                <a:spcPct val="0"/>
              </a:spcBef>
              <a:spcAft>
                <a:spcPct val="0"/>
              </a:spcAft>
              <a:defRPr sz="3200" b="1">
                <a:solidFill>
                  <a:srgbClr val="223899"/>
                </a:solidFill>
                <a:latin typeface="Arial" charset="0"/>
                <a:ea typeface="Geneva" charset="0"/>
              </a:defRPr>
            </a:lvl8pPr>
            <a:lvl9pPr marL="1828800" algn="l" rtl="0" fontAlgn="base">
              <a:spcBef>
                <a:spcPct val="0"/>
              </a:spcBef>
              <a:spcAft>
                <a:spcPct val="0"/>
              </a:spcAft>
              <a:defRPr sz="3200" b="1">
                <a:solidFill>
                  <a:srgbClr val="223899"/>
                </a:solidFill>
                <a:latin typeface="Arial" charset="0"/>
                <a:ea typeface="Geneva" charset="0"/>
              </a:defRPr>
            </a:lvl9pPr>
          </a:lstStyle>
          <a:p>
            <a:r>
              <a:rPr lang="en-US" spc="-100" dirty="0" smtClean="0"/>
              <a:t>What’s wrong with this situation?</a:t>
            </a:r>
            <a:endParaRPr lang="en-US" spc="-100" dirty="0"/>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l="-8104" r="-1"/>
          <a:stretch/>
        </p:blipFill>
        <p:spPr>
          <a:xfrm>
            <a:off x="33867" y="1386395"/>
            <a:ext cx="4398434" cy="2731198"/>
          </a:xfrm>
          <a:prstGeom prst="rect">
            <a:avLst/>
          </a:prstGeom>
          <a:ln>
            <a:noFill/>
          </a:ln>
          <a:effectLst>
            <a:outerShdw blurRad="50800" dist="38100" dir="2700000" algn="tl" rotWithShape="0">
              <a:prstClr val="black">
                <a:alpha val="40000"/>
              </a:prstClr>
            </a:outerShdw>
          </a:effectLst>
        </p:spPr>
      </p:pic>
      <p:pic>
        <p:nvPicPr>
          <p:cNvPr id="17" name="Picture 6" descr="C:\Users\a0r04v\AppData\Local\Microsoft\Windows\INetCache\IE\KQJAI9Y8\164H_(1)[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72000" y="1506696"/>
            <a:ext cx="4032180" cy="2490596"/>
          </a:xfrm>
          <a:prstGeom prst="rect">
            <a:avLst/>
          </a:prstGeom>
          <a:ln>
            <a:noFill/>
          </a:ln>
          <a:effectLst>
            <a:outerShdw blurRad="50800" dist="38100" dir="2700000" algn="tl" rotWithShape="0">
              <a:srgbClr val="333333">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864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C:\Users\a0r04v\AppData\Local\Microsoft\Windows\INetCache\IE\QS8HA4B7\nsP9R[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21222930">
            <a:off x="7207035" y="1443461"/>
            <a:ext cx="1618297" cy="1335829"/>
          </a:xfrm>
          <a:prstGeom prst="rect">
            <a:avLst/>
          </a:prstGeom>
          <a:ln>
            <a:noFill/>
          </a:ln>
          <a:effectLst/>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xmlns="" id="{7B00A7F3-E508-7B42-AD2D-37EC66CCD1F6}"/>
              </a:ext>
            </a:extLst>
          </p:cNvPr>
          <p:cNvSpPr>
            <a:spLocks noGrp="1"/>
          </p:cNvSpPr>
          <p:nvPr>
            <p:ph type="title"/>
          </p:nvPr>
        </p:nvSpPr>
        <p:spPr>
          <a:xfrm>
            <a:off x="304800" y="209550"/>
            <a:ext cx="5562600" cy="733425"/>
          </a:xfrm>
        </p:spPr>
        <p:txBody>
          <a:bodyPr/>
          <a:lstStyle/>
          <a:p>
            <a:r>
              <a:rPr lang="en-US" dirty="0">
                <a:solidFill>
                  <a:srgbClr val="1B71BC"/>
                </a:solidFill>
              </a:rPr>
              <a:t>Shocking?</a:t>
            </a:r>
            <a:endParaRPr lang="en-US" dirty="0"/>
          </a:p>
        </p:txBody>
      </p:sp>
      <p:sp>
        <p:nvSpPr>
          <p:cNvPr id="2" name="Slide Number Placeholder 1">
            <a:extLst>
              <a:ext uri="{FF2B5EF4-FFF2-40B4-BE49-F238E27FC236}">
                <a16:creationId xmlns:a16="http://schemas.microsoft.com/office/drawing/2014/main" xmlns="" id="{71CEF0D6-EA8B-1946-B77C-AC818CE15830}"/>
              </a:ext>
            </a:extLst>
          </p:cNvPr>
          <p:cNvSpPr>
            <a:spLocks noGrp="1"/>
          </p:cNvSpPr>
          <p:nvPr>
            <p:ph type="sldNum" sz="quarter" idx="4294967295"/>
          </p:nvPr>
        </p:nvSpPr>
        <p:spPr>
          <a:xfrm>
            <a:off x="0" y="4887913"/>
            <a:ext cx="533400" cy="274637"/>
          </a:xfrm>
        </p:spPr>
        <p:txBody>
          <a:bodyPr/>
          <a:lstStyle/>
          <a:p>
            <a:fld id="{1910CB5C-FA00-44BC-8C81-665BD0303758}" type="slidenum">
              <a:rPr lang="en-US" smtClean="0"/>
              <a:pPr/>
              <a:t>2</a:t>
            </a:fld>
            <a:endParaRPr lang="en-US" dirty="0"/>
          </a:p>
        </p:txBody>
      </p:sp>
      <p:pic>
        <p:nvPicPr>
          <p:cNvPr id="3078" name="Picture 6" descr="C:\Users\a0r04v\AppData\Local\Microsoft\Windows\INetCache\IE\KQJAI9Y8\164H_(1)[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630438" y="2495550"/>
            <a:ext cx="2130645" cy="1419542"/>
          </a:xfrm>
          <a:prstGeom prst="rect">
            <a:avLst/>
          </a:prstGeom>
          <a:ln>
            <a:noFill/>
          </a:ln>
          <a:effectLst>
            <a:outerShdw blurRad="50800" dist="38100" dir="2700000" algn="tl" rotWithShape="0">
              <a:srgbClr val="333333">
                <a:alpha val="40000"/>
              </a:srgbClr>
            </a:outerShdw>
          </a:effectLst>
          <a:extLst>
            <a:ext uri="{909E8E84-426E-40DD-AFC4-6F175D3DCCD1}">
              <a14:hiddenFill xmlns:a14="http://schemas.microsoft.com/office/drawing/2010/main">
                <a:solidFill>
                  <a:srgbClr val="FFFFFF"/>
                </a:solidFill>
              </a14:hiddenFill>
            </a:ext>
          </a:extLst>
        </p:spPr>
      </p:pic>
      <p:pic>
        <p:nvPicPr>
          <p:cNvPr id="3079" name="Picture 7" descr="C:\Users\a0r04v\AppData\Local\Microsoft\Windows\INetCache\IE\QS8HA4B7\tdy-110318-cords-4x3-145p.grid-6x2[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19333" y="989743"/>
            <a:ext cx="2228867" cy="1674002"/>
          </a:xfrm>
          <a:prstGeom prst="rect">
            <a:avLst/>
          </a:prstGeom>
          <a:ln>
            <a:noFill/>
          </a:ln>
          <a:effectLst>
            <a:outerShdw blurRad="50800" dist="38100" dir="2700000" algn="tl" rotWithShape="0">
              <a:srgbClr val="333333">
                <a:alpha val="40000"/>
              </a:srgbClr>
            </a:outerShdw>
          </a:effectLst>
          <a:extLst>
            <a:ext uri="{909E8E84-426E-40DD-AFC4-6F175D3DCCD1}">
              <a14:hiddenFill xmlns:a14="http://schemas.microsoft.com/office/drawing/2010/main">
                <a:solidFill>
                  <a:srgbClr val="FFFFFF"/>
                </a:solidFill>
              </a14:hiddenFill>
            </a:ext>
          </a:extLst>
        </p:spPr>
      </p:pic>
      <p:pic>
        <p:nvPicPr>
          <p:cNvPr id="3083" name="Picture 11" descr="C:\Users\a0r04v\AppData\Local\Microsoft\Windows\INetCache\IE\67IR8AHA\Three_light_switches_with_exposed_wiring[1].jp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7698"/>
          <a:stretch/>
        </p:blipFill>
        <p:spPr bwMode="auto">
          <a:xfrm>
            <a:off x="4804848" y="514350"/>
            <a:ext cx="2359337" cy="1769503"/>
          </a:xfrm>
          <a:prstGeom prst="rect">
            <a:avLst/>
          </a:prstGeom>
          <a:ln>
            <a:noFill/>
          </a:ln>
          <a:effectLst>
            <a:outerShdw blurRad="50800" dist="38100" dir="2700000" algn="tl" rotWithShape="0">
              <a:srgbClr val="333333">
                <a:alpha val="40000"/>
              </a:srgbClr>
            </a:outerShdw>
          </a:effectLst>
          <a:extLst>
            <a:ext uri="{909E8E84-426E-40DD-AFC4-6F175D3DCCD1}">
              <a14:hiddenFill xmlns:a14="http://schemas.microsoft.com/office/drawing/2010/main">
                <a:solidFill>
                  <a:srgbClr val="FFFFFF"/>
                </a:solidFill>
              </a14:hiddenFill>
            </a:ext>
          </a:extLst>
        </p:spPr>
      </p:pic>
      <p:pic>
        <p:nvPicPr>
          <p:cNvPr id="3084" name="Picture 12" descr="C:\Users\a0r04v\AppData\Local\Microsoft\Windows\INetCache\IE\HRV49NLW\3WHx9[1].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381000" y="1733550"/>
            <a:ext cx="1858788" cy="2796362"/>
          </a:xfrm>
          <a:prstGeom prst="rect">
            <a:avLst/>
          </a:prstGeom>
          <a:ln>
            <a:noFill/>
          </a:ln>
          <a:effectLst>
            <a:outerShdw blurRad="50800" dist="38100" dir="2700000" algn="tl" rotWithShape="0">
              <a:srgbClr val="333333">
                <a:alpha val="40000"/>
              </a:srgbClr>
            </a:outerShdw>
          </a:effectLst>
          <a:extLst>
            <a:ext uri="{909E8E84-426E-40DD-AFC4-6F175D3DCCD1}">
              <a14:hiddenFill xmlns:a14="http://schemas.microsoft.com/office/drawing/2010/main">
                <a:solidFill>
                  <a:srgbClr val="FFFFFF"/>
                </a:solidFill>
              </a14:hiddenFill>
            </a:ext>
          </a:extLst>
        </p:spPr>
      </p:pic>
      <p:pic>
        <p:nvPicPr>
          <p:cNvPr id="3085" name="Picture 13" descr="C:\Users\a0r04v\AppData\Local\Microsoft\Windows\INetCache\IE\KQJAI9Y8\Storm_Downed_power_lines_and_trees_from_Storm_Sandy_(8138919297)[1].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93933" y="2747950"/>
            <a:ext cx="3016267" cy="2262200"/>
          </a:xfrm>
          <a:prstGeom prst="rect">
            <a:avLst/>
          </a:prstGeom>
          <a:ln>
            <a:noFill/>
          </a:ln>
          <a:effectLst>
            <a:outerShdw blurRad="50800" dist="38100" dir="2700000" algn="tl" rotWithShape="0">
              <a:srgbClr val="333333">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60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a0r04v\AppData\Local\Microsoft\Windows\INetCache\IE\QS8HA4B7\micro_drone_30_2[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1246907">
            <a:off x="4247351" y="1024378"/>
            <a:ext cx="2146301" cy="711200"/>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304800" y="285750"/>
            <a:ext cx="8534400" cy="841376"/>
          </a:xfrm>
          <a:prstGeom prst="rect">
            <a:avLst/>
          </a:prstGeom>
        </p:spPr>
        <p:txBody>
          <a:bodyPr anchor="t" anchorCtr="0"/>
          <a:lstStyle>
            <a:lvl1pPr algn="l" rtl="0" eaLnBrk="0" fontAlgn="base" hangingPunct="0">
              <a:spcBef>
                <a:spcPct val="0"/>
              </a:spcBef>
              <a:spcAft>
                <a:spcPct val="0"/>
              </a:spcAft>
              <a:defRPr sz="3200" b="1">
                <a:solidFill>
                  <a:schemeClr val="accent5"/>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3200" b="1">
                <a:solidFill>
                  <a:srgbClr val="223899"/>
                </a:solidFill>
                <a:latin typeface="Arial" charset="0"/>
                <a:ea typeface="Geneva" charset="0"/>
                <a:cs typeface="Geneva" charset="0"/>
              </a:defRPr>
            </a:lvl2pPr>
            <a:lvl3pPr algn="l" rtl="0" eaLnBrk="0" fontAlgn="base" hangingPunct="0">
              <a:spcBef>
                <a:spcPct val="0"/>
              </a:spcBef>
              <a:spcAft>
                <a:spcPct val="0"/>
              </a:spcAft>
              <a:defRPr sz="3200" b="1">
                <a:solidFill>
                  <a:srgbClr val="223899"/>
                </a:solidFill>
                <a:latin typeface="Arial" charset="0"/>
                <a:ea typeface="Geneva" charset="0"/>
                <a:cs typeface="Geneva" charset="0"/>
              </a:defRPr>
            </a:lvl3pPr>
            <a:lvl4pPr algn="l" rtl="0" eaLnBrk="0" fontAlgn="base" hangingPunct="0">
              <a:spcBef>
                <a:spcPct val="0"/>
              </a:spcBef>
              <a:spcAft>
                <a:spcPct val="0"/>
              </a:spcAft>
              <a:defRPr sz="3200" b="1">
                <a:solidFill>
                  <a:srgbClr val="223899"/>
                </a:solidFill>
                <a:latin typeface="Arial" charset="0"/>
                <a:ea typeface="Geneva" charset="0"/>
                <a:cs typeface="Geneva" charset="0"/>
              </a:defRPr>
            </a:lvl4pPr>
            <a:lvl5pPr algn="l" rtl="0" eaLnBrk="0" fontAlgn="base" hangingPunct="0">
              <a:spcBef>
                <a:spcPct val="0"/>
              </a:spcBef>
              <a:spcAft>
                <a:spcPct val="0"/>
              </a:spcAft>
              <a:defRPr sz="3200" b="1">
                <a:solidFill>
                  <a:srgbClr val="223899"/>
                </a:solidFill>
                <a:latin typeface="Arial" charset="0"/>
                <a:ea typeface="Geneva" charset="0"/>
                <a:cs typeface="Geneva" charset="0"/>
              </a:defRPr>
            </a:lvl5pPr>
            <a:lvl6pPr marL="457200" algn="l" rtl="0" fontAlgn="base">
              <a:spcBef>
                <a:spcPct val="0"/>
              </a:spcBef>
              <a:spcAft>
                <a:spcPct val="0"/>
              </a:spcAft>
              <a:defRPr sz="3200" b="1">
                <a:solidFill>
                  <a:srgbClr val="223899"/>
                </a:solidFill>
                <a:latin typeface="Arial" charset="0"/>
                <a:ea typeface="Geneva" charset="0"/>
              </a:defRPr>
            </a:lvl6pPr>
            <a:lvl7pPr marL="914400" algn="l" rtl="0" fontAlgn="base">
              <a:spcBef>
                <a:spcPct val="0"/>
              </a:spcBef>
              <a:spcAft>
                <a:spcPct val="0"/>
              </a:spcAft>
              <a:defRPr sz="3200" b="1">
                <a:solidFill>
                  <a:srgbClr val="223899"/>
                </a:solidFill>
                <a:latin typeface="Arial" charset="0"/>
                <a:ea typeface="Geneva" charset="0"/>
              </a:defRPr>
            </a:lvl7pPr>
            <a:lvl8pPr marL="1371600" algn="l" rtl="0" fontAlgn="base">
              <a:spcBef>
                <a:spcPct val="0"/>
              </a:spcBef>
              <a:spcAft>
                <a:spcPct val="0"/>
              </a:spcAft>
              <a:defRPr sz="3200" b="1">
                <a:solidFill>
                  <a:srgbClr val="223899"/>
                </a:solidFill>
                <a:latin typeface="Arial" charset="0"/>
                <a:ea typeface="Geneva" charset="0"/>
              </a:defRPr>
            </a:lvl8pPr>
            <a:lvl9pPr marL="1828800" algn="l" rtl="0" fontAlgn="base">
              <a:spcBef>
                <a:spcPct val="0"/>
              </a:spcBef>
              <a:spcAft>
                <a:spcPct val="0"/>
              </a:spcAft>
              <a:defRPr sz="3200" b="1">
                <a:solidFill>
                  <a:srgbClr val="223899"/>
                </a:solidFill>
                <a:latin typeface="Arial" charset="0"/>
                <a:ea typeface="Geneva" charset="0"/>
              </a:defRPr>
            </a:lvl9pPr>
          </a:lstStyle>
          <a:p>
            <a:r>
              <a:rPr lang="en-US" spc="-100" dirty="0" smtClean="0"/>
              <a:t>What’s wrong with this situation?</a:t>
            </a:r>
            <a:endParaRPr lang="en-US" spc="-100" dirty="0"/>
          </a:p>
        </p:txBody>
      </p:sp>
      <p:pic>
        <p:nvPicPr>
          <p:cNvPr id="1034" name="Picture 10" descr="C:\Users\a0r04v\AppData\Local\Microsoft\Windows\INetCache\IE\GMG3BQ9W\Overhead-power-line-by-Rones[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971550"/>
            <a:ext cx="3105328" cy="26097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45" name="Picture 21" descr="C:\Users\a0r04v\AppData\Local\Microsoft\Windows\INetCache\IE\67IR8AHA\Go_fly_a_kite_(7511318416)[1].jpg"/>
          <p:cNvPicPr>
            <a:picLocks noChangeAspect="1" noChangeArrowheads="1"/>
          </p:cNvPicPr>
          <p:nvPr/>
        </p:nvPicPr>
        <p:blipFill>
          <a:blip r:embed="rId5" cstate="screen">
            <a:extLst>
              <a:ext uri="{BEBA8EAE-BF5A-486C-A8C5-ECC9F3942E4B}">
                <a14:imgProps xmlns:a14="http://schemas.microsoft.com/office/drawing/2010/main">
                  <a14:imgLayer r:embed="rId6">
                    <a14:imgEffect>
                      <a14:backgroundRemoval t="3359" b="90000" l="2500" r="90000"/>
                    </a14:imgEffect>
                  </a14:imgLayer>
                </a14:imgProps>
              </a:ext>
              <a:ext uri="{28A0092B-C50C-407E-A947-70E740481C1C}">
                <a14:useLocalDpi xmlns:a14="http://schemas.microsoft.com/office/drawing/2010/main"/>
              </a:ext>
            </a:extLst>
          </a:blip>
          <a:srcRect/>
          <a:stretch>
            <a:fillRect/>
          </a:stretch>
        </p:blipFill>
        <p:spPr bwMode="auto">
          <a:xfrm rot="4001456">
            <a:off x="-1240530" y="2112128"/>
            <a:ext cx="2803528" cy="373803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Corporate Communications\Photos and Videos\Photos\Tree programs and trimming\Tree Trimming\Tree Trim 18.jpg"/>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6629399" y="226180"/>
            <a:ext cx="2345267" cy="41484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819400" y="1581150"/>
            <a:ext cx="2345214" cy="32512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766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0.03334 -0.05767 L 0.42934 -0.58403 L 0.85834 -0.57416 L 0.86111 0.46191 L -0.19271 0.46685 L -3.61111E-6 2.94789E-6 " pathEditMode="relative" ptsTypes="AAAAAA">
                                      <p:cBhvr>
                                        <p:cTn id="6" dur="2000" fill="hold"/>
                                        <p:tgtEl>
                                          <p:spTgt spid="104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wrong with this situation?</a:t>
            </a:r>
            <a:endParaRPr lang="en-US" dirty="0"/>
          </a:p>
        </p:txBody>
      </p:sp>
      <p:pic>
        <p:nvPicPr>
          <p:cNvPr id="2054" name="Picture 6" descr="V:\Corporate Communications\Photos and Videos\Photos\Energy Delivery\Substations\Cedar Rapids Substations\IMG_578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8083" y="1090889"/>
            <a:ext cx="4286250" cy="28575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059" name="Picture 11" descr="V:\Corporate Communications\Photos and Videos\Photos\Energy Delivery\Transformers\Transformer photo .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0" y="1123950"/>
            <a:ext cx="3810000" cy="28575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8" name="Picture 10" descr="C:\Users\a0r04v\AppData\Local\Microsoft\Windows\INetCache\IE\HRV49NLW\electric_shock_symbol[1].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6181" l="0" r="98438"/>
                    </a14:imgEffect>
                  </a14:imgLayer>
                </a14:imgProps>
              </a:ext>
              <a:ext uri="{28A0092B-C50C-407E-A947-70E740481C1C}">
                <a14:useLocalDpi xmlns:a14="http://schemas.microsoft.com/office/drawing/2010/main"/>
              </a:ext>
            </a:extLst>
          </a:blip>
          <a:srcRect/>
          <a:stretch>
            <a:fillRect/>
          </a:stretch>
        </p:blipFill>
        <p:spPr bwMode="auto">
          <a:xfrm>
            <a:off x="3124200" y="1186139"/>
            <a:ext cx="2963333" cy="266700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C:\Users\a0r04v\AppData\Local\Microsoft\Windows\INetCache\IE\QS8HA4B7\frisbee-295056_640[1].png"/>
          <p:cNvPicPr>
            <a:picLocks noChangeAspect="1" noChangeArrowheads="1"/>
          </p:cNvPicPr>
          <p:nvPr/>
        </p:nvPicPr>
        <p:blipFill>
          <a:blip r:embed="rId7" cstate="screen">
            <a:extLst>
              <a:ext uri="{BEBA8EAE-BF5A-486C-A8C5-ECC9F3942E4B}">
                <a14:imgProps xmlns:a14="http://schemas.microsoft.com/office/drawing/2010/main">
                  <a14:imgLayer r:embed="rId8">
                    <a14:imgEffect>
                      <a14:backgroundRemoval t="10000" b="90000" l="1719" r="97656">
                        <a14:foregroundMark x1="79844" y1="26094" x2="79844" y2="26094"/>
                        <a14:foregroundMark x1="84531" y1="25000" x2="84531" y2="25000"/>
                        <a14:foregroundMark x1="81250" y1="21250" x2="81250" y2="21250"/>
                        <a14:foregroundMark x1="86406" y1="24375" x2="86406" y2="24375"/>
                        <a14:foregroundMark x1="87656" y1="27344" x2="87656" y2="27344"/>
                        <a14:foregroundMark x1="87656" y1="26563" x2="87656" y2="26563"/>
                        <a14:foregroundMark x1="83281" y1="22344" x2="83281" y2="22344"/>
                      </a14:backgroundRemoval>
                    </a14:imgEffect>
                  </a14:imgLayer>
                </a14:imgProps>
              </a:ext>
              <a:ext uri="{28A0092B-C50C-407E-A947-70E740481C1C}">
                <a14:useLocalDpi xmlns:a14="http://schemas.microsoft.com/office/drawing/2010/main"/>
              </a:ext>
            </a:extLst>
          </a:blip>
          <a:srcRect/>
          <a:stretch>
            <a:fillRect/>
          </a:stretch>
        </p:blipFill>
        <p:spPr bwMode="auto">
          <a:xfrm>
            <a:off x="3352800" y="733978"/>
            <a:ext cx="939800" cy="9398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a0r04v\AppData\Local\Microsoft\Windows\INetCache\IE\QS8HA4B7\Basketball[1].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9601200" y="3714750"/>
            <a:ext cx="1250144" cy="1250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78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2056"/>
                                        </p:tgtEl>
                                        <p:attrNameLst>
                                          <p:attrName>r</p:attrName>
                                        </p:attrNameLst>
                                      </p:cBhvr>
                                    </p:animRot>
                                  </p:childTnLst>
                                </p:cTn>
                              </p:par>
                              <p:par>
                                <p:cTn id="7" presetID="0" presetClass="path" presetSubtype="0" accel="50000" decel="50000" fill="hold" nodeType="withEffect">
                                  <p:stCondLst>
                                    <p:cond delay="0"/>
                                  </p:stCondLst>
                                  <p:childTnLst>
                                    <p:animMotion origin="layout" path="M 1.03924 0.10484 C 1.05295 0.09097 1.03333 0.11132 1.05122 0.09837 C 1.05903 0.09343 1.06597 0.08449 1.075 0.08233 C 1.10139 0.07617 1.1283 0.07154 1.15469 0.06198 C 1.16285 0.05458 1.17431 0.05551 1.18438 0.05366 C 1.19462 0.04841 1.20694 0.04718 1.21823 0.04533 C 1.24149 0.03485 1.26319 0.0219 1.28733 0.0182 C 1.30365 0.00617 1.32378 0.01357 1.34236 0.00494 C 1.34757 -1.98273E-6 1.34635 -0.00123 1.34635 0.00278 " pathEditMode="relative" rAng="0" ptsTypes="ffffffffA">
                                      <p:cBhvr>
                                        <p:cTn id="8" dur="2000" fill="hold"/>
                                        <p:tgtEl>
                                          <p:spTgt spid="2056"/>
                                        </p:tgtEl>
                                        <p:attrNameLst>
                                          <p:attrName>ppt_x</p:attrName>
                                          <p:attrName>ppt_y</p:attrName>
                                        </p:attrNameLst>
                                      </p:cBhvr>
                                      <p:rCtr x="15122" y="-4995"/>
                                    </p:animMotion>
                                  </p:childTnLst>
                                </p:cTn>
                              </p:par>
                              <p:par>
                                <p:cTn id="9" presetID="26" presetClass="path" presetSubtype="0" accel="50000" decel="50000" fill="hold" nodeType="withEffect">
                                  <p:stCondLst>
                                    <p:cond delay="0"/>
                                  </p:stCondLst>
                                  <p:childTnLst>
                                    <p:animMotion origin="layout" path="M -0.30139 -0.01449 C -0.30139 0.01851 -0.27431 0.04564 -0.24132 0.04564 C -0.20243 0.04564 -0.18837 0.01542 -0.18247 -0.00246 L -0.17639 -0.02651 C -0.17032 -0.0444 -0.15539 -0.07462 -0.11146 -0.07462 C -0.08334 -0.07462 -0.05139 -0.04748 -0.05139 -0.01449 C -0.05139 0.01851 -0.08334 0.04564 -0.11146 0.04564 C -0.15539 0.04564 -0.17032 0.01542 -0.17639 -0.00246 L -0.18247 -0.02651 C -0.18837 -0.0444 -0.20243 -0.07462 -0.24132 -0.07462 C -0.27431 -0.07462 -0.30139 -0.04748 -0.30139 -0.01449 Z " pathEditMode="relative" rAng="0" ptsTypes="ffFffffFfff">
                                      <p:cBhvr>
                                        <p:cTn id="10" dur="2000" fill="hold"/>
                                        <p:tgtEl>
                                          <p:spTgt spid="2061"/>
                                        </p:tgtEl>
                                        <p:attrNameLst>
                                          <p:attrName>ppt_x</p:attrName>
                                          <p:attrName>ppt_y</p:attrName>
                                        </p:attrNameLst>
                                      </p:cBhvr>
                                      <p:rCtr x="12500" y="0"/>
                                    </p:animMotion>
                                  </p:childTnLst>
                                </p:cTn>
                              </p:par>
                              <p:par>
                                <p:cTn id="11" presetID="0" presetClass="path" presetSubtype="0" accel="50000" decel="50000" fill="hold" nodeType="withEffect">
                                  <p:stCondLst>
                                    <p:cond delay="2100"/>
                                  </p:stCondLst>
                                  <p:childTnLst>
                                    <p:animMotion origin="layout" path="M -0.07934 -0.01326 C -0.08472 -0.00802 -0.09427 -0.02004 -0.09913 -0.0259 C -0.10365 -0.03145 -0.10851 -0.03546 -0.11285 -0.04101 C -0.11788 -0.04656 -0.11563 -0.04749 -0.12153 -0.05211 C -0.12587 -0.0552 -0.13038 -0.05366 -0.13455 -0.05736 C -0.13993 -0.06167 -0.14219 -0.06445 -0.14774 -0.06661 C -0.15764 -0.07894 -0.16979 -0.08202 -0.18038 -0.09035 C -0.18385 -0.09313 -0.18733 -0.0959 -0.19063 -0.09775 C -0.19323 -0.0996 -0.19861 -0.10176 -0.19861 -0.10114 C -0.20642 -0.11379 -0.19722 -0.10114 -0.20747 -0.10854 C -0.20903 -0.11009 -0.21024 -0.11317 -0.21181 -0.1144 C -0.21285 -0.11533 -0.21406 -0.11533 -0.21528 -0.11625 C -0.21754 -0.11718 -0.21979 -0.11841 -0.22188 -0.11995 C -0.22292 -0.12057 -0.22483 -0.12149 -0.22483 -0.12119 C -0.22639 -0.12427 -0.2276 -0.12704 -0.22917 -0.1292 C -0.22986 -0.13044 -0.23142 -0.1326 -0.23142 -0.13229 C -0.2349 -0.14678 -0.23385 -0.13938 -0.2349 -0.1548 C -0.23455 -0.15973 -0.23385 -0.18039 -0.23195 -0.18039 " pathEditMode="relative" rAng="0" ptsTypes="fffffffffffffffffA">
                                      <p:cBhvr>
                                        <p:cTn id="12" dur="2000" fill="hold"/>
                                        <p:tgtEl>
                                          <p:spTgt spid="2056"/>
                                        </p:tgtEl>
                                        <p:attrNameLst>
                                          <p:attrName>ppt_x</p:attrName>
                                          <p:attrName>ppt_y</p:attrName>
                                        </p:attrNameLst>
                                      </p:cBhvr>
                                      <p:rCtr x="-7778" y="-8110"/>
                                    </p:animMotion>
                                  </p:childTnLst>
                                </p:cTn>
                              </p:par>
                              <p:par>
                                <p:cTn id="13" presetID="8" presetClass="emph" presetSubtype="0" fill="hold" nodeType="withEffect">
                                  <p:stCondLst>
                                    <p:cond delay="2100"/>
                                  </p:stCondLst>
                                  <p:childTnLst>
                                    <p:animRot by="21600000">
                                      <p:cBhvr>
                                        <p:cTn id="14" dur="2000" fill="hold"/>
                                        <p:tgtEl>
                                          <p:spTgt spid="205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110" dirty="0" smtClean="0"/>
              <a:t>What about natural gas?</a:t>
            </a:r>
            <a:endParaRPr lang="en-US" spc="-110" dirty="0"/>
          </a:p>
        </p:txBody>
      </p:sp>
      <p:sp>
        <p:nvSpPr>
          <p:cNvPr id="4" name="Slide Number Placeholder 3"/>
          <p:cNvSpPr>
            <a:spLocks noGrp="1"/>
          </p:cNvSpPr>
          <p:nvPr>
            <p:ph type="sldNum" sz="quarter" idx="4294967295"/>
          </p:nvPr>
        </p:nvSpPr>
        <p:spPr>
          <a:xfrm>
            <a:off x="0" y="4887913"/>
            <a:ext cx="533400" cy="274637"/>
          </a:xfrm>
        </p:spPr>
        <p:txBody>
          <a:bodyPr/>
          <a:lstStyle/>
          <a:p>
            <a:fld id="{1910CB5C-FA00-44BC-8C81-665BD0303758}" type="slidenum">
              <a:rPr lang="en-US" smtClean="0"/>
              <a:pPr/>
              <a:t>22</a:t>
            </a:fld>
            <a:endParaRPr lang="en-US" dirty="0"/>
          </a:p>
        </p:txBody>
      </p:sp>
      <p:pic>
        <p:nvPicPr>
          <p:cNvPr id="102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40492" y="994833"/>
            <a:ext cx="5986815" cy="337489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5" name="Group 14"/>
          <p:cNvGrpSpPr/>
          <p:nvPr/>
        </p:nvGrpSpPr>
        <p:grpSpPr>
          <a:xfrm>
            <a:off x="1371600" y="895350"/>
            <a:ext cx="6324600" cy="4230529"/>
            <a:chOff x="857733" y="992359"/>
            <a:chExt cx="7515113" cy="4154329"/>
          </a:xfrm>
        </p:grpSpPr>
        <p:pic>
          <p:nvPicPr>
            <p:cNvPr id="17" name="Picture 1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078827" y="4701175"/>
              <a:ext cx="5072929" cy="445513"/>
            </a:xfrm>
            <a:prstGeom prst="rect">
              <a:avLst/>
            </a:prstGeom>
          </p:spPr>
        </p:pic>
        <p:pic>
          <p:nvPicPr>
            <p:cNvPr id="16" name="Picture 15">
              <a:hlinkClick r:id="rId5"/>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57733" y="992359"/>
              <a:ext cx="7515113" cy="3736839"/>
            </a:xfrm>
            <a:prstGeom prst="rect">
              <a:avLst/>
            </a:prstGeom>
          </p:spPr>
        </p:pic>
      </p:grpSp>
    </p:spTree>
    <p:extLst>
      <p:ext uri="{BB962C8B-B14F-4D97-AF65-F5344CB8AC3E}">
        <p14:creationId xmlns:p14="http://schemas.microsoft.com/office/powerpoint/2010/main" val="110046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57749"/>
            <a:ext cx="8229600" cy="841376"/>
          </a:xfrm>
        </p:spPr>
        <p:txBody>
          <a:bodyPr/>
          <a:lstStyle/>
          <a:p>
            <a:r>
              <a:rPr lang="en-US" dirty="0"/>
              <a:t>Natural gas travels through pipes</a:t>
            </a:r>
          </a:p>
        </p:txBody>
      </p:sp>
      <p:sp>
        <p:nvSpPr>
          <p:cNvPr id="4" name="Slide Number Placeholder 3"/>
          <p:cNvSpPr>
            <a:spLocks noGrp="1"/>
          </p:cNvSpPr>
          <p:nvPr>
            <p:ph type="sldNum" sz="quarter" idx="4294967295"/>
          </p:nvPr>
        </p:nvSpPr>
        <p:spPr>
          <a:xfrm>
            <a:off x="0" y="4887913"/>
            <a:ext cx="533400" cy="274637"/>
          </a:xfrm>
        </p:spPr>
        <p:txBody>
          <a:bodyPr/>
          <a:lstStyle/>
          <a:p>
            <a:fld id="{1910CB5C-FA00-44BC-8C81-665BD0303758}" type="slidenum">
              <a:rPr lang="en-US" smtClean="0"/>
              <a:pPr/>
              <a:t>23</a:t>
            </a:fld>
            <a:endParaRPr lang="en-US" dirty="0"/>
          </a:p>
        </p:txBody>
      </p:sp>
      <p:sp>
        <p:nvSpPr>
          <p:cNvPr id="5" name="TextBox 4"/>
          <p:cNvSpPr txBox="1"/>
          <p:nvPr/>
        </p:nvSpPr>
        <p:spPr>
          <a:xfrm>
            <a:off x="457200" y="969264"/>
            <a:ext cx="7848600" cy="820738"/>
          </a:xfrm>
          <a:prstGeom prst="rect">
            <a:avLst/>
          </a:prstGeom>
          <a:noFill/>
        </p:spPr>
        <p:txBody>
          <a:bodyPr wrap="square" rtlCol="0">
            <a:spAutoFit/>
          </a:bodyPr>
          <a:lstStyle/>
          <a:p>
            <a:pPr>
              <a:lnSpc>
                <a:spcPct val="120000"/>
              </a:lnSpc>
            </a:pPr>
            <a:r>
              <a:rPr lang="en-US" sz="2000" dirty="0" smtClean="0">
                <a:solidFill>
                  <a:schemeClr val="accent6"/>
                </a:solidFill>
                <a:latin typeface="Arial" panose="020B0604020202020204" pitchFamily="34" charset="0"/>
                <a:cs typeface="Arial" panose="020B0604020202020204" pitchFamily="34" charset="0"/>
              </a:rPr>
              <a:t>Natural gas travels to your home through a network of underground pipes, which are owned by energy companies.  </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0720" y="1962150"/>
            <a:ext cx="4034118" cy="2514600"/>
          </a:xfrm>
          <a:prstGeom prst="rect">
            <a:avLst/>
          </a:prstGeom>
          <a:ln>
            <a:noFill/>
          </a:ln>
          <a:effectLst>
            <a:outerShdw blurRad="50800" dist="38100" dir="2700000" algn="tl" rotWithShape="0">
              <a:srgbClr val="000000">
                <a:alpha val="40000"/>
              </a:srgbClr>
            </a:outerShdw>
          </a:effectLst>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t="-203"/>
          <a:stretch/>
        </p:blipFill>
        <p:spPr>
          <a:xfrm>
            <a:off x="0" y="1967596"/>
            <a:ext cx="1679924" cy="2526292"/>
          </a:xfrm>
          <a:prstGeom prst="rect">
            <a:avLst/>
          </a:prstGeom>
          <a:ln>
            <a:noFill/>
          </a:ln>
          <a:effectLst>
            <a:outerShdw blurRad="50800" dist="38100" dir="2700000" algn="tl" rotWithShape="0">
              <a:srgbClr val="000000">
                <a:alpha val="40000"/>
              </a:srgbClr>
            </a:outerShdw>
          </a:effectLst>
        </p:spPr>
      </p:pic>
      <p:pic>
        <p:nvPicPr>
          <p:cNvPr id="4099" name="Picture 3"/>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86400" y="1962150"/>
            <a:ext cx="3657600" cy="25408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76399" y="1962150"/>
            <a:ext cx="3852672" cy="2542032"/>
          </a:xfrm>
          <a:prstGeom prst="rect">
            <a:avLst/>
          </a:prstGeom>
        </p:spPr>
      </p:pic>
    </p:spTree>
    <p:extLst>
      <p:ext uri="{BB962C8B-B14F-4D97-AF65-F5344CB8AC3E}">
        <p14:creationId xmlns:p14="http://schemas.microsoft.com/office/powerpoint/2010/main" val="177732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500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2000"/>
                                        <p:tgtEl>
                                          <p:spTgt spid="7"/>
                                        </p:tgtEl>
                                      </p:cBhvr>
                                    </p:animEffect>
                                  </p:childTnLst>
                                </p:cTn>
                              </p:par>
                            </p:childTnLst>
                          </p:cTn>
                        </p:par>
                        <p:par>
                          <p:cTn id="8" fill="hold">
                            <p:stCondLst>
                              <p:cond delay="7000"/>
                            </p:stCondLst>
                            <p:childTnLst>
                              <p:par>
                                <p:cTn id="9" presetID="5" presetClass="entr" presetSubtype="10" fill="hold" nodeType="afterEffect">
                                  <p:stCondLst>
                                    <p:cond delay="300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2000"/>
                                        <p:tgtEl>
                                          <p:spTgt spid="8"/>
                                        </p:tgtEl>
                                      </p:cBhvr>
                                    </p:animEffect>
                                  </p:childTnLst>
                                </p:cTn>
                              </p:par>
                            </p:childTnLst>
                          </p:cTn>
                        </p:par>
                        <p:par>
                          <p:cTn id="12" fill="hold">
                            <p:stCondLst>
                              <p:cond delay="12000"/>
                            </p:stCondLst>
                            <p:childTnLst>
                              <p:par>
                                <p:cTn id="13" presetID="5" presetClass="entr" presetSubtype="10" fill="hold" nodeType="afterEffect">
                                  <p:stCondLst>
                                    <p:cond delay="4000"/>
                                  </p:stCondLst>
                                  <p:childTnLst>
                                    <p:set>
                                      <p:cBhvr>
                                        <p:cTn id="14" dur="1" fill="hold">
                                          <p:stCondLst>
                                            <p:cond delay="0"/>
                                          </p:stCondLst>
                                        </p:cTn>
                                        <p:tgtEl>
                                          <p:spTgt spid="4099"/>
                                        </p:tgtEl>
                                        <p:attrNameLst>
                                          <p:attrName>style.visibility</p:attrName>
                                        </p:attrNameLst>
                                      </p:cBhvr>
                                      <p:to>
                                        <p:strVal val="visible"/>
                                      </p:to>
                                    </p:set>
                                    <p:animEffect transition="in" filter="checkerboard(across)">
                                      <p:cBhvr>
                                        <p:cTn id="15"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Natural gas travels through pipes</a:t>
            </a:r>
          </a:p>
        </p:txBody>
      </p:sp>
      <p:pic>
        <p:nvPicPr>
          <p:cNvPr id="6" name="Content Placeholder 5"/>
          <p:cNvPicPr>
            <a:picLocks noGrp="1" noChangeAspect="1"/>
          </p:cNvPicPr>
          <p:nvPr>
            <p:ph sz="quarter" idx="10"/>
          </p:nvPr>
        </p:nvPicPr>
        <p:blipFill>
          <a:blip r:embed="rId3" cstate="screen">
            <a:extLst>
              <a:ext uri="{28A0092B-C50C-407E-A947-70E740481C1C}">
                <a14:useLocalDpi xmlns:a14="http://schemas.microsoft.com/office/drawing/2010/main"/>
              </a:ext>
            </a:extLst>
          </a:blip>
          <a:stretch>
            <a:fillRect/>
          </a:stretch>
        </p:blipFill>
        <p:spPr>
          <a:xfrm>
            <a:off x="304800" y="1164013"/>
            <a:ext cx="2586789" cy="3276600"/>
          </a:xfrm>
        </p:spPr>
      </p:pic>
      <p:sp>
        <p:nvSpPr>
          <p:cNvPr id="4" name="Slide Number Placeholder 3"/>
          <p:cNvSpPr>
            <a:spLocks noGrp="1"/>
          </p:cNvSpPr>
          <p:nvPr>
            <p:ph type="sldNum" sz="quarter" idx="4294967295"/>
          </p:nvPr>
        </p:nvSpPr>
        <p:spPr>
          <a:xfrm>
            <a:off x="0" y="4887913"/>
            <a:ext cx="533400" cy="274637"/>
          </a:xfrm>
        </p:spPr>
        <p:txBody>
          <a:bodyPr/>
          <a:lstStyle/>
          <a:p>
            <a:fld id="{1910CB5C-FA00-44BC-8C81-665BD0303758}" type="slidenum">
              <a:rPr lang="en-US" smtClean="0"/>
              <a:pPr/>
              <a:t>24</a:t>
            </a:fld>
            <a:endParaRPr lang="en-US" dirty="0"/>
          </a:p>
        </p:txBody>
      </p:sp>
      <p:grpSp>
        <p:nvGrpSpPr>
          <p:cNvPr id="5" name="Group 4"/>
          <p:cNvGrpSpPr/>
          <p:nvPr/>
        </p:nvGrpSpPr>
        <p:grpSpPr>
          <a:xfrm>
            <a:off x="3948619" y="1059010"/>
            <a:ext cx="5029200" cy="3409950"/>
            <a:chOff x="685800" y="971550"/>
            <a:chExt cx="7696200" cy="4163126"/>
          </a:xfrm>
        </p:grpSpPr>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85800" y="971550"/>
              <a:ext cx="7696200" cy="3736839"/>
            </a:xfrm>
            <a:prstGeom prst="rect">
              <a:avLst/>
            </a:prstGeom>
          </p:spPr>
        </p:pic>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81200" y="4689163"/>
              <a:ext cx="5072929" cy="445513"/>
            </a:xfrm>
            <a:prstGeom prst="rect">
              <a:avLst/>
            </a:prstGeom>
          </p:spPr>
        </p:pic>
      </p:grpSp>
      <p:pic>
        <p:nvPicPr>
          <p:cNvPr id="3074" name="Picture 2">
            <a:hlinkClick r:id="rId6"/>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4113719" y="1186095"/>
            <a:ext cx="4724400" cy="2662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8" cstate="screen">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0499599">
            <a:off x="292408" y="811455"/>
            <a:ext cx="5915427" cy="3943618"/>
          </a:xfrm>
          <a:prstGeom prst="rect">
            <a:avLst/>
          </a:prstGeom>
        </p:spPr>
      </p:pic>
    </p:spTree>
    <p:extLst>
      <p:ext uri="{BB962C8B-B14F-4D97-AF65-F5344CB8AC3E}">
        <p14:creationId xmlns:p14="http://schemas.microsoft.com/office/powerpoint/2010/main" val="82086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971550"/>
            <a:ext cx="3990960"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What do the flags mean?</a:t>
            </a:r>
            <a:endParaRPr lang="en-US" dirty="0"/>
          </a:p>
        </p:txBody>
      </p:sp>
      <p:pic>
        <p:nvPicPr>
          <p:cNvPr id="6" name="Content Placeholder 5"/>
          <p:cNvPicPr>
            <a:picLocks noGrp="1" noChangeAspect="1"/>
          </p:cNvPicPr>
          <p:nvPr>
            <p:ph sz="quarter" idx="10"/>
          </p:nvPr>
        </p:nvPicPr>
        <p:blipFill>
          <a:blip r:embed="rId4" cstate="screen">
            <a:extLst>
              <a:ext uri="{28A0092B-C50C-407E-A947-70E740481C1C}">
                <a14:useLocalDpi xmlns:a14="http://schemas.microsoft.com/office/drawing/2010/main"/>
              </a:ext>
            </a:extLst>
          </a:blip>
          <a:stretch>
            <a:fillRect/>
          </a:stretch>
        </p:blipFill>
        <p:spPr>
          <a:xfrm>
            <a:off x="6477000" y="1424517"/>
            <a:ext cx="1864894" cy="2362200"/>
          </a:xfrm>
        </p:spPr>
      </p:pic>
      <p:sp>
        <p:nvSpPr>
          <p:cNvPr id="4" name="Slide Number Placeholder 3"/>
          <p:cNvSpPr>
            <a:spLocks noGrp="1"/>
          </p:cNvSpPr>
          <p:nvPr>
            <p:ph type="sldNum" sz="quarter" idx="4294967295"/>
          </p:nvPr>
        </p:nvSpPr>
        <p:spPr>
          <a:xfrm>
            <a:off x="0" y="4887913"/>
            <a:ext cx="533400" cy="274637"/>
          </a:xfrm>
        </p:spPr>
        <p:txBody>
          <a:bodyPr/>
          <a:lstStyle/>
          <a:p>
            <a:fld id="{1910CB5C-FA00-44BC-8C81-665BD0303758}" type="slidenum">
              <a:rPr lang="en-US" smtClean="0"/>
              <a:pPr/>
              <a:t>25</a:t>
            </a:fld>
            <a:endParaRPr lang="en-US" dirty="0"/>
          </a:p>
        </p:txBody>
      </p:sp>
      <p:sp>
        <p:nvSpPr>
          <p:cNvPr id="9"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Rectangle 4"/>
          <p:cNvSpPr>
            <a:spLocks noChangeArrowheads="1"/>
          </p:cNvSpPr>
          <p:nvPr/>
        </p:nvSpPr>
        <p:spPr bwMode="auto">
          <a:xfrm>
            <a:off x="0" y="14605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15" name="Picture 14"/>
          <p:cNvPicPr>
            <a:picLocks noChangeAspect="1"/>
          </p:cNvPicPr>
          <p:nvPr/>
        </p:nvPicPr>
        <p:blipFill>
          <a:blip r:embed="rId5" cstate="screen">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rot="20499599">
            <a:off x="1648153" y="644390"/>
            <a:ext cx="5915427" cy="39436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23330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4887913"/>
            <a:ext cx="533400" cy="274637"/>
          </a:xfrm>
        </p:spPr>
        <p:txBody>
          <a:bodyPr/>
          <a:lstStyle/>
          <a:p>
            <a:fld id="{1910CB5C-FA00-44BC-8C81-665BD0303758}" type="slidenum">
              <a:rPr lang="en-US" smtClean="0"/>
              <a:pPr/>
              <a:t>26</a:t>
            </a:fld>
            <a:endParaRPr lang="en-US" dirty="0"/>
          </a:p>
        </p:txBody>
      </p:sp>
      <p:sp>
        <p:nvSpPr>
          <p:cNvPr id="5" name="TextBox 4"/>
          <p:cNvSpPr txBox="1"/>
          <p:nvPr/>
        </p:nvSpPr>
        <p:spPr>
          <a:xfrm>
            <a:off x="228600" y="4076640"/>
            <a:ext cx="8839200" cy="400110"/>
          </a:xfrm>
          <a:prstGeom prst="rect">
            <a:avLst/>
          </a:prstGeom>
          <a:noFill/>
        </p:spPr>
        <p:txBody>
          <a:bodyPr wrap="square" rtlCol="0">
            <a:spAutoFit/>
          </a:bodyPr>
          <a:lstStyle/>
          <a:p>
            <a:pPr algn="l"/>
            <a:r>
              <a:rPr lang="en-US" sz="2000" dirty="0">
                <a:solidFill>
                  <a:schemeClr val="accent6"/>
                </a:solidFill>
                <a:latin typeface="Arial" panose="020B0604020202020204" pitchFamily="34" charset="0"/>
                <a:cs typeface="Arial" panose="020B0604020202020204" pitchFamily="34" charset="0"/>
              </a:rPr>
              <a:t>Why </a:t>
            </a:r>
            <a:r>
              <a:rPr lang="en-US" sz="2000" b="1" i="1" dirty="0">
                <a:solidFill>
                  <a:schemeClr val="accent6"/>
                </a:solidFill>
                <a:latin typeface="Arial" panose="020B0604020202020204" pitchFamily="34" charset="0"/>
                <a:cs typeface="Arial" panose="020B0604020202020204" pitchFamily="34" charset="0"/>
              </a:rPr>
              <a:t>add</a:t>
            </a:r>
            <a:r>
              <a:rPr lang="en-US" sz="2000" dirty="0">
                <a:solidFill>
                  <a:schemeClr val="accent6"/>
                </a:solidFill>
                <a:latin typeface="Arial" panose="020B0604020202020204" pitchFamily="34" charset="0"/>
                <a:cs typeface="Arial" panose="020B0604020202020204" pitchFamily="34" charset="0"/>
              </a:rPr>
              <a:t> another gas (Mercaptan) to the gas?</a:t>
            </a:r>
            <a:endParaRPr lang="en-US" sz="2000" dirty="0" smtClean="0">
              <a:solidFill>
                <a:schemeClr val="accent6"/>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00400" y="1733550"/>
            <a:ext cx="2895600" cy="1930400"/>
          </a:xfrm>
          <a:prstGeom prst="rect">
            <a:avLst/>
          </a:prstGeom>
          <a:ln>
            <a:noFill/>
          </a:ln>
          <a:effectLst>
            <a:outerShdw blurRad="50800" dist="38100" dir="2700000" algn="tl" rotWithShape="0">
              <a:srgbClr val="000000">
                <a:alpha val="40000"/>
              </a:srgbClr>
            </a:outerShdw>
          </a:effectLst>
        </p:spPr>
      </p:pic>
      <p:pic>
        <p:nvPicPr>
          <p:cNvPr id="5123" name="Picture 3" descr="C:\Users\a0r04v\AppData\Local\Microsoft\Windows\INetCache\IE\QS8HA4B7\ar125709073314825[1].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57200" y="1182244"/>
            <a:ext cx="2612615" cy="2702812"/>
          </a:xfrm>
          <a:prstGeom prst="rect">
            <a:avLst/>
          </a:prstGeom>
          <a:ln>
            <a:noFill/>
          </a:ln>
          <a:effectLst>
            <a:outerShdw blurRad="50800" dist="381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pic>
        <p:nvPicPr>
          <p:cNvPr id="5125" name="Picture 5" descr="C:\Users\a0r04v\AppData\Local\Microsoft\Windows\INetCache\IE\KQJAI9Y8\6uILK[1].jp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248400" y="895350"/>
            <a:ext cx="2457450" cy="3276600"/>
          </a:xfrm>
          <a:prstGeom prst="rect">
            <a:avLst/>
          </a:prstGeom>
          <a:ln>
            <a:noFill/>
          </a:ln>
          <a:effectLst>
            <a:outerShdw blurRad="50800" dist="381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9" name="Title 1"/>
          <p:cNvSpPr txBox="1">
            <a:spLocks/>
          </p:cNvSpPr>
          <p:nvPr/>
        </p:nvSpPr>
        <p:spPr>
          <a:xfrm>
            <a:off x="290084" y="209550"/>
            <a:ext cx="8472916" cy="733425"/>
          </a:xfrm>
          <a:prstGeom prst="rect">
            <a:avLst/>
          </a:prstGeom>
        </p:spPr>
        <p:txBody>
          <a:bodyPr/>
          <a:lstStyle>
            <a:lvl1pPr algn="l" rtl="0" eaLnBrk="0" fontAlgn="base" hangingPunct="0">
              <a:spcBef>
                <a:spcPct val="0"/>
              </a:spcBef>
              <a:spcAft>
                <a:spcPct val="0"/>
              </a:spcAft>
              <a:defRPr sz="3200" b="1">
                <a:solidFill>
                  <a:srgbClr val="0080FF"/>
                </a:solidFill>
                <a:latin typeface="+mj-lt"/>
                <a:ea typeface="+mj-ea"/>
                <a:cs typeface="Geneva" charset="0"/>
              </a:defRPr>
            </a:lvl1pPr>
            <a:lvl2pPr algn="l" rtl="0" eaLnBrk="0" fontAlgn="base" hangingPunct="0">
              <a:spcBef>
                <a:spcPct val="0"/>
              </a:spcBef>
              <a:spcAft>
                <a:spcPct val="0"/>
              </a:spcAft>
              <a:defRPr sz="3200" b="1">
                <a:solidFill>
                  <a:srgbClr val="223899"/>
                </a:solidFill>
                <a:latin typeface="Arial" charset="0"/>
                <a:ea typeface="Geneva" charset="0"/>
                <a:cs typeface="Geneva" charset="0"/>
              </a:defRPr>
            </a:lvl2pPr>
            <a:lvl3pPr algn="l" rtl="0" eaLnBrk="0" fontAlgn="base" hangingPunct="0">
              <a:spcBef>
                <a:spcPct val="0"/>
              </a:spcBef>
              <a:spcAft>
                <a:spcPct val="0"/>
              </a:spcAft>
              <a:defRPr sz="3200" b="1">
                <a:solidFill>
                  <a:srgbClr val="223899"/>
                </a:solidFill>
                <a:latin typeface="Arial" charset="0"/>
                <a:ea typeface="Geneva" charset="0"/>
                <a:cs typeface="Geneva" charset="0"/>
              </a:defRPr>
            </a:lvl3pPr>
            <a:lvl4pPr algn="l" rtl="0" eaLnBrk="0" fontAlgn="base" hangingPunct="0">
              <a:spcBef>
                <a:spcPct val="0"/>
              </a:spcBef>
              <a:spcAft>
                <a:spcPct val="0"/>
              </a:spcAft>
              <a:defRPr sz="3200" b="1">
                <a:solidFill>
                  <a:srgbClr val="223899"/>
                </a:solidFill>
                <a:latin typeface="Arial" charset="0"/>
                <a:ea typeface="Geneva" charset="0"/>
                <a:cs typeface="Geneva" charset="0"/>
              </a:defRPr>
            </a:lvl4pPr>
            <a:lvl5pPr algn="l" rtl="0" eaLnBrk="0" fontAlgn="base" hangingPunct="0">
              <a:spcBef>
                <a:spcPct val="0"/>
              </a:spcBef>
              <a:spcAft>
                <a:spcPct val="0"/>
              </a:spcAft>
              <a:defRPr sz="3200" b="1">
                <a:solidFill>
                  <a:srgbClr val="223899"/>
                </a:solidFill>
                <a:latin typeface="Arial" charset="0"/>
                <a:ea typeface="Geneva" charset="0"/>
                <a:cs typeface="Geneva" charset="0"/>
              </a:defRPr>
            </a:lvl5pPr>
            <a:lvl6pPr marL="457200" algn="l" rtl="0" fontAlgn="base">
              <a:spcBef>
                <a:spcPct val="0"/>
              </a:spcBef>
              <a:spcAft>
                <a:spcPct val="0"/>
              </a:spcAft>
              <a:defRPr sz="3200" b="1">
                <a:solidFill>
                  <a:srgbClr val="223899"/>
                </a:solidFill>
                <a:latin typeface="Arial" charset="0"/>
                <a:ea typeface="Geneva" charset="0"/>
              </a:defRPr>
            </a:lvl6pPr>
            <a:lvl7pPr marL="914400" algn="l" rtl="0" fontAlgn="base">
              <a:spcBef>
                <a:spcPct val="0"/>
              </a:spcBef>
              <a:spcAft>
                <a:spcPct val="0"/>
              </a:spcAft>
              <a:defRPr sz="3200" b="1">
                <a:solidFill>
                  <a:srgbClr val="223899"/>
                </a:solidFill>
                <a:latin typeface="Arial" charset="0"/>
                <a:ea typeface="Geneva" charset="0"/>
              </a:defRPr>
            </a:lvl7pPr>
            <a:lvl8pPr marL="1371600" algn="l" rtl="0" fontAlgn="base">
              <a:spcBef>
                <a:spcPct val="0"/>
              </a:spcBef>
              <a:spcAft>
                <a:spcPct val="0"/>
              </a:spcAft>
              <a:defRPr sz="3200" b="1">
                <a:solidFill>
                  <a:srgbClr val="223899"/>
                </a:solidFill>
                <a:latin typeface="Arial" charset="0"/>
                <a:ea typeface="Geneva" charset="0"/>
              </a:defRPr>
            </a:lvl8pPr>
            <a:lvl9pPr marL="1828800" algn="l" rtl="0" fontAlgn="base">
              <a:spcBef>
                <a:spcPct val="0"/>
              </a:spcBef>
              <a:spcAft>
                <a:spcPct val="0"/>
              </a:spcAft>
              <a:defRPr sz="3200" b="1">
                <a:solidFill>
                  <a:srgbClr val="223899"/>
                </a:solidFill>
                <a:latin typeface="Arial" charset="0"/>
                <a:ea typeface="Geneva" charset="0"/>
              </a:defRPr>
            </a:lvl9pPr>
          </a:lstStyle>
          <a:p>
            <a:r>
              <a:rPr lang="en-US" kern="0" dirty="0" smtClean="0">
                <a:solidFill>
                  <a:schemeClr val="accent5"/>
                </a:solidFill>
                <a:latin typeface="Arial"/>
                <a:cs typeface="Arial"/>
              </a:rPr>
              <a:t>You can’t see gas… but you can smell it! </a:t>
            </a:r>
            <a:endParaRPr lang="en-US" kern="0" dirty="0">
              <a:solidFill>
                <a:schemeClr val="accent5"/>
              </a:solidFill>
              <a:latin typeface="Arial"/>
              <a:cs typeface="Arial"/>
            </a:endParaRPr>
          </a:p>
        </p:txBody>
      </p:sp>
    </p:spTree>
    <p:extLst>
      <p:ext uri="{BB962C8B-B14F-4D97-AF65-F5344CB8AC3E}">
        <p14:creationId xmlns:p14="http://schemas.microsoft.com/office/powerpoint/2010/main" val="155331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gtEl>
                                      </p:cBhvr>
                                    </p:animEffect>
                                    <p:animScale>
                                      <p:cBhvr>
                                        <p:cTn id="7" dur="250" autoRev="1" fill="hold"/>
                                        <p:tgtEl>
                                          <p:spTgt spid="6"/>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5123"/>
                                        </p:tgtEl>
                                      </p:cBhvr>
                                    </p:animEffect>
                                    <p:animScale>
                                      <p:cBhvr>
                                        <p:cTn id="11" dur="250" autoRev="1" fill="hold"/>
                                        <p:tgtEl>
                                          <p:spTgt spid="5123"/>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5125"/>
                                        </p:tgtEl>
                                      </p:cBhvr>
                                    </p:animEffect>
                                    <p:animScale>
                                      <p:cBhvr>
                                        <p:cTn id="15" dur="250" autoRev="1" fill="hold"/>
                                        <p:tgtEl>
                                          <p:spTgt spid="51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43000" y="980374"/>
            <a:ext cx="6934200" cy="4163126"/>
            <a:chOff x="685800" y="971550"/>
            <a:chExt cx="7696200" cy="4163126"/>
          </a:xfrm>
        </p:grpSpPr>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5800" y="971550"/>
              <a:ext cx="7696200" cy="3736839"/>
            </a:xfrm>
            <a:prstGeom prst="rect">
              <a:avLst/>
            </a:prstGeom>
          </p:spPr>
        </p:pic>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81200" y="4689163"/>
              <a:ext cx="5072929" cy="445513"/>
            </a:xfrm>
            <a:prstGeom prst="rect">
              <a:avLst/>
            </a:prstGeom>
          </p:spPr>
        </p:pic>
      </p:grpSp>
      <p:pic>
        <p:nvPicPr>
          <p:cNvPr id="2051" name="Picture 3">
            <a:hlinkClick r:id="rId5"/>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363743" y="1123950"/>
            <a:ext cx="6484858" cy="3264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itle 1"/>
          <p:cNvSpPr txBox="1">
            <a:spLocks/>
          </p:cNvSpPr>
          <p:nvPr/>
        </p:nvSpPr>
        <p:spPr>
          <a:xfrm>
            <a:off x="290084" y="209550"/>
            <a:ext cx="8472916" cy="733425"/>
          </a:xfrm>
          <a:prstGeom prst="rect">
            <a:avLst/>
          </a:prstGeom>
        </p:spPr>
        <p:txBody>
          <a:bodyPr/>
          <a:lstStyle>
            <a:lvl1pPr algn="l" rtl="0" eaLnBrk="0" fontAlgn="base" hangingPunct="0">
              <a:spcBef>
                <a:spcPct val="0"/>
              </a:spcBef>
              <a:spcAft>
                <a:spcPct val="0"/>
              </a:spcAft>
              <a:defRPr sz="3200" b="1">
                <a:solidFill>
                  <a:srgbClr val="0080FF"/>
                </a:solidFill>
                <a:latin typeface="+mj-lt"/>
                <a:ea typeface="+mj-ea"/>
                <a:cs typeface="Geneva" charset="0"/>
              </a:defRPr>
            </a:lvl1pPr>
            <a:lvl2pPr algn="l" rtl="0" eaLnBrk="0" fontAlgn="base" hangingPunct="0">
              <a:spcBef>
                <a:spcPct val="0"/>
              </a:spcBef>
              <a:spcAft>
                <a:spcPct val="0"/>
              </a:spcAft>
              <a:defRPr sz="3200" b="1">
                <a:solidFill>
                  <a:srgbClr val="223899"/>
                </a:solidFill>
                <a:latin typeface="Arial" charset="0"/>
                <a:ea typeface="Geneva" charset="0"/>
                <a:cs typeface="Geneva" charset="0"/>
              </a:defRPr>
            </a:lvl2pPr>
            <a:lvl3pPr algn="l" rtl="0" eaLnBrk="0" fontAlgn="base" hangingPunct="0">
              <a:spcBef>
                <a:spcPct val="0"/>
              </a:spcBef>
              <a:spcAft>
                <a:spcPct val="0"/>
              </a:spcAft>
              <a:defRPr sz="3200" b="1">
                <a:solidFill>
                  <a:srgbClr val="223899"/>
                </a:solidFill>
                <a:latin typeface="Arial" charset="0"/>
                <a:ea typeface="Geneva" charset="0"/>
                <a:cs typeface="Geneva" charset="0"/>
              </a:defRPr>
            </a:lvl3pPr>
            <a:lvl4pPr algn="l" rtl="0" eaLnBrk="0" fontAlgn="base" hangingPunct="0">
              <a:spcBef>
                <a:spcPct val="0"/>
              </a:spcBef>
              <a:spcAft>
                <a:spcPct val="0"/>
              </a:spcAft>
              <a:defRPr sz="3200" b="1">
                <a:solidFill>
                  <a:srgbClr val="223899"/>
                </a:solidFill>
                <a:latin typeface="Arial" charset="0"/>
                <a:ea typeface="Geneva" charset="0"/>
                <a:cs typeface="Geneva" charset="0"/>
              </a:defRPr>
            </a:lvl4pPr>
            <a:lvl5pPr algn="l" rtl="0" eaLnBrk="0" fontAlgn="base" hangingPunct="0">
              <a:spcBef>
                <a:spcPct val="0"/>
              </a:spcBef>
              <a:spcAft>
                <a:spcPct val="0"/>
              </a:spcAft>
              <a:defRPr sz="3200" b="1">
                <a:solidFill>
                  <a:srgbClr val="223899"/>
                </a:solidFill>
                <a:latin typeface="Arial" charset="0"/>
                <a:ea typeface="Geneva" charset="0"/>
                <a:cs typeface="Geneva" charset="0"/>
              </a:defRPr>
            </a:lvl5pPr>
            <a:lvl6pPr marL="457200" algn="l" rtl="0" fontAlgn="base">
              <a:spcBef>
                <a:spcPct val="0"/>
              </a:spcBef>
              <a:spcAft>
                <a:spcPct val="0"/>
              </a:spcAft>
              <a:defRPr sz="3200" b="1">
                <a:solidFill>
                  <a:srgbClr val="223899"/>
                </a:solidFill>
                <a:latin typeface="Arial" charset="0"/>
                <a:ea typeface="Geneva" charset="0"/>
              </a:defRPr>
            </a:lvl6pPr>
            <a:lvl7pPr marL="914400" algn="l" rtl="0" fontAlgn="base">
              <a:spcBef>
                <a:spcPct val="0"/>
              </a:spcBef>
              <a:spcAft>
                <a:spcPct val="0"/>
              </a:spcAft>
              <a:defRPr sz="3200" b="1">
                <a:solidFill>
                  <a:srgbClr val="223899"/>
                </a:solidFill>
                <a:latin typeface="Arial" charset="0"/>
                <a:ea typeface="Geneva" charset="0"/>
              </a:defRPr>
            </a:lvl7pPr>
            <a:lvl8pPr marL="1371600" algn="l" rtl="0" fontAlgn="base">
              <a:spcBef>
                <a:spcPct val="0"/>
              </a:spcBef>
              <a:spcAft>
                <a:spcPct val="0"/>
              </a:spcAft>
              <a:defRPr sz="3200" b="1">
                <a:solidFill>
                  <a:srgbClr val="223899"/>
                </a:solidFill>
                <a:latin typeface="Arial" charset="0"/>
                <a:ea typeface="Geneva" charset="0"/>
              </a:defRPr>
            </a:lvl8pPr>
            <a:lvl9pPr marL="1828800" algn="l" rtl="0" fontAlgn="base">
              <a:spcBef>
                <a:spcPct val="0"/>
              </a:spcBef>
              <a:spcAft>
                <a:spcPct val="0"/>
              </a:spcAft>
              <a:defRPr sz="3200" b="1">
                <a:solidFill>
                  <a:srgbClr val="223899"/>
                </a:solidFill>
                <a:latin typeface="Arial" charset="0"/>
                <a:ea typeface="Geneva" charset="0"/>
              </a:defRPr>
            </a:lvl9pPr>
          </a:lstStyle>
          <a:p>
            <a:r>
              <a:rPr lang="en-US" kern="0" dirty="0" smtClean="0">
                <a:solidFill>
                  <a:schemeClr val="accent5"/>
                </a:solidFill>
                <a:latin typeface="Arial"/>
                <a:cs typeface="Arial"/>
              </a:rPr>
              <a:t>Smell gas? Move fast.</a:t>
            </a:r>
            <a:endParaRPr lang="en-US" kern="0" dirty="0">
              <a:solidFill>
                <a:schemeClr val="accent5"/>
              </a:solidFill>
              <a:latin typeface="Arial"/>
              <a:cs typeface="Arial"/>
            </a:endParaRPr>
          </a:p>
        </p:txBody>
      </p:sp>
    </p:spTree>
    <p:extLst>
      <p:ext uri="{BB962C8B-B14F-4D97-AF65-F5344CB8AC3E}">
        <p14:creationId xmlns:p14="http://schemas.microsoft.com/office/powerpoint/2010/main" val="2910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733" y="309024"/>
            <a:ext cx="8229600" cy="841376"/>
          </a:xfrm>
        </p:spPr>
        <p:txBody>
          <a:bodyPr/>
          <a:lstStyle/>
          <a:p>
            <a:r>
              <a:rPr lang="en-US" dirty="0" smtClean="0"/>
              <a:t>If you think you smell natural gas …</a:t>
            </a:r>
            <a:endParaRPr lang="en-US" dirty="0"/>
          </a:p>
        </p:txBody>
      </p:sp>
      <p:sp>
        <p:nvSpPr>
          <p:cNvPr id="3" name="Content Placeholder 2"/>
          <p:cNvSpPr>
            <a:spLocks noGrp="1"/>
          </p:cNvSpPr>
          <p:nvPr>
            <p:ph sz="quarter" idx="10"/>
          </p:nvPr>
        </p:nvSpPr>
        <p:spPr>
          <a:xfrm>
            <a:off x="457200" y="1681686"/>
            <a:ext cx="4038600" cy="1768478"/>
          </a:xfrm>
        </p:spPr>
        <p:txBody>
          <a:bodyPr/>
          <a:lstStyle/>
          <a:p>
            <a:r>
              <a:rPr lang="en-US" dirty="0" smtClean="0"/>
              <a:t>Tell an adult. </a:t>
            </a:r>
          </a:p>
          <a:p>
            <a:r>
              <a:rPr lang="en-US" dirty="0"/>
              <a:t>G</a:t>
            </a:r>
            <a:r>
              <a:rPr lang="en-US" dirty="0" smtClean="0"/>
              <a:t>et out of the area quickly. </a:t>
            </a:r>
          </a:p>
          <a:p>
            <a:r>
              <a:rPr lang="en-US" dirty="0" smtClean="0"/>
              <a:t>Call Alliant Energy </a:t>
            </a:r>
            <a:r>
              <a:rPr lang="en-US" b="1" dirty="0" smtClean="0"/>
              <a:t>after</a:t>
            </a:r>
            <a:r>
              <a:rPr lang="en-US" dirty="0" smtClean="0"/>
              <a:t> you’re out of the area.</a:t>
            </a:r>
          </a:p>
        </p:txBody>
      </p:sp>
      <p:pic>
        <p:nvPicPr>
          <p:cNvPr id="1026" name="Picture 2" descr="C:\Users\a0r04v\AppData\Local\Microsoft\Windows\INetCache\IE\OZZSQEA9\asus_padfone_infinity_android_phone_with_tablet_station_announced_2[1].jpg"/>
          <p:cNvPicPr>
            <a:picLocks noChangeAspect="1" noChangeArrowheads="1"/>
          </p:cNvPicPr>
          <p:nvPr/>
        </p:nvPicPr>
        <p:blipFill>
          <a:blip r:embed="rId3" cstate="screen">
            <a:extLst>
              <a:ext uri="{BEBA8EAE-BF5A-486C-A8C5-ECC9F3942E4B}">
                <a14:imgProps xmlns:a14="http://schemas.microsoft.com/office/drawing/2010/main">
                  <a14:imgLayer r:embed="rId4">
                    <a14:imgEffect>
                      <a14:backgroundRemoval t="1000" b="99000" l="10000" r="90000"/>
                    </a14:imgEffect>
                  </a14:imgLayer>
                </a14:imgProps>
              </a:ext>
              <a:ext uri="{28A0092B-C50C-407E-A947-70E740481C1C}">
                <a14:useLocalDpi xmlns:a14="http://schemas.microsoft.com/office/drawing/2010/main"/>
              </a:ext>
            </a:extLst>
          </a:blip>
          <a:srcRect/>
          <a:stretch>
            <a:fillRect/>
          </a:stretch>
        </p:blipFill>
        <p:spPr bwMode="auto">
          <a:xfrm rot="496283">
            <a:off x="7751233" y="1444103"/>
            <a:ext cx="1295400" cy="158326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0r04v\AppData\Local\Microsoft\Windows\INetCache\IE\OZZSQEA9\rb0Pq[1].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rot="20349372">
            <a:off x="6715176" y="3616818"/>
            <a:ext cx="912024" cy="739419"/>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0r04v\AppData\Local\Microsoft\Windows\INetCache\IE\HRV49NLW\light-switch[1].jp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869514" y="3265687"/>
            <a:ext cx="1058838" cy="98119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4969933" y="1653104"/>
            <a:ext cx="3429000" cy="2518846"/>
          </a:xfrm>
          <a:prstGeom prst="rect">
            <a:avLst/>
          </a:prstGeom>
        </p:spPr>
        <p:txBody>
          <a:bodyPr/>
          <a:lstStyle>
            <a:lvl1pPr marL="171450" indent="-171450" algn="l" rtl="0" eaLnBrk="0" fontAlgn="base" hangingPunct="0">
              <a:spcBef>
                <a:spcPct val="20000"/>
              </a:spcBef>
              <a:spcAft>
                <a:spcPct val="0"/>
              </a:spcAft>
              <a:buClr>
                <a:schemeClr val="accent1"/>
              </a:buClr>
              <a:buSzPct val="120000"/>
              <a:buFont typeface="Arial" panose="020B0604020202020204" pitchFamily="34" charset="0"/>
              <a:buChar char="•"/>
              <a:defRPr sz="2400">
                <a:solidFill>
                  <a:schemeClr val="accent6"/>
                </a:solidFill>
                <a:latin typeface="Arial" panose="020B0604020202020204" pitchFamily="34" charset="0"/>
                <a:ea typeface="+mn-ea"/>
                <a:cs typeface="Arial" panose="020B0604020202020204" pitchFamily="34" charset="0"/>
              </a:defRPr>
            </a:lvl1pPr>
            <a:lvl2pPr marL="401638" indent="-174625" algn="l" rtl="0" eaLnBrk="0" fontAlgn="base" hangingPunct="0">
              <a:spcBef>
                <a:spcPct val="20000"/>
              </a:spcBef>
              <a:spcAft>
                <a:spcPct val="0"/>
              </a:spcAft>
              <a:buClr>
                <a:schemeClr val="accent1"/>
              </a:buClr>
              <a:buFont typeface="Calibri" panose="020F0502020204030204" pitchFamily="34" charset="0"/>
              <a:buChar char="‒"/>
              <a:defRPr sz="2000">
                <a:solidFill>
                  <a:schemeClr val="accent6"/>
                </a:solidFill>
                <a:latin typeface="Arial" panose="020B0604020202020204" pitchFamily="34" charset="0"/>
                <a:ea typeface="+mn-ea"/>
                <a:cs typeface="Arial" panose="020B0604020202020204" pitchFamily="34" charset="0"/>
              </a:defRPr>
            </a:lvl2pPr>
            <a:lvl3pPr marL="633413" indent="-182563" algn="l" rtl="0" eaLnBrk="0" fontAlgn="base" hangingPunct="0">
              <a:spcBef>
                <a:spcPct val="20000"/>
              </a:spcBef>
              <a:spcAft>
                <a:spcPct val="0"/>
              </a:spcAft>
              <a:buClr>
                <a:schemeClr val="accent1"/>
              </a:buClr>
              <a:buFont typeface="Calibri" panose="020F0502020204030204" pitchFamily="34" charset="0"/>
              <a:buChar char="‒"/>
              <a:defRPr sz="1800">
                <a:solidFill>
                  <a:schemeClr val="accent6"/>
                </a:solidFill>
                <a:latin typeface="Arial" panose="020B0604020202020204" pitchFamily="34" charset="0"/>
                <a:ea typeface="+mn-ea"/>
                <a:cs typeface="Arial" panose="020B0604020202020204" pitchFamily="34" charset="0"/>
              </a:defRPr>
            </a:lvl3pPr>
            <a:lvl4pPr marL="914400" indent="-165100" algn="l" rtl="0" eaLnBrk="0" fontAlgn="base" hangingPunct="0">
              <a:spcBef>
                <a:spcPct val="20000"/>
              </a:spcBef>
              <a:spcAft>
                <a:spcPct val="0"/>
              </a:spcAft>
              <a:buClr>
                <a:schemeClr val="accent1"/>
              </a:buClr>
              <a:buFont typeface="Calibri" panose="020F0502020204030204" pitchFamily="34" charset="0"/>
              <a:buChar char="‒"/>
              <a:defRPr sz="1800">
                <a:solidFill>
                  <a:schemeClr val="accent6"/>
                </a:solidFill>
                <a:latin typeface="Arial" panose="020B0604020202020204" pitchFamily="34" charset="0"/>
                <a:ea typeface="+mn-ea"/>
                <a:cs typeface="Arial" panose="020B0604020202020204" pitchFamily="34" charset="0"/>
              </a:defRPr>
            </a:lvl4pPr>
            <a:lvl5pPr marL="1146175" indent="-171450" algn="l" rtl="0" eaLnBrk="0" fontAlgn="base" hangingPunct="0">
              <a:spcBef>
                <a:spcPct val="20000"/>
              </a:spcBef>
              <a:spcAft>
                <a:spcPct val="0"/>
              </a:spcAft>
              <a:buClr>
                <a:schemeClr val="accent1"/>
              </a:buClr>
              <a:buFont typeface="Calibri" panose="020F0502020204030204" pitchFamily="34" charset="0"/>
              <a:buChar char="‒"/>
              <a:defRPr sz="1800">
                <a:solidFill>
                  <a:schemeClr val="accent6"/>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9pPr>
          </a:lstStyle>
          <a:p>
            <a:r>
              <a:rPr lang="en-US" kern="0" dirty="0" smtClean="0"/>
              <a:t>Use your phone, flip light switches, or use the garage door opener – it could cause a spark. </a:t>
            </a:r>
            <a:endParaRPr lang="en-US" kern="0" dirty="0"/>
          </a:p>
        </p:txBody>
      </p:sp>
      <p:sp>
        <p:nvSpPr>
          <p:cNvPr id="11" name="Title 1"/>
          <p:cNvSpPr txBox="1">
            <a:spLocks/>
          </p:cNvSpPr>
          <p:nvPr/>
        </p:nvSpPr>
        <p:spPr>
          <a:xfrm>
            <a:off x="575733" y="1071564"/>
            <a:ext cx="3733800" cy="738186"/>
          </a:xfrm>
          <a:prstGeom prst="rect">
            <a:avLst/>
          </a:prstGeom>
        </p:spPr>
        <p:txBody>
          <a:bodyPr anchor="t" anchorCtr="0"/>
          <a:lstStyle>
            <a:lvl1pPr algn="l" rtl="0" eaLnBrk="0" fontAlgn="base" hangingPunct="0">
              <a:spcBef>
                <a:spcPct val="0"/>
              </a:spcBef>
              <a:spcAft>
                <a:spcPct val="0"/>
              </a:spcAft>
              <a:defRPr sz="3200" b="1">
                <a:solidFill>
                  <a:schemeClr val="accent5"/>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3200" b="1">
                <a:solidFill>
                  <a:srgbClr val="223899"/>
                </a:solidFill>
                <a:latin typeface="Arial" charset="0"/>
                <a:ea typeface="Geneva" charset="0"/>
                <a:cs typeface="Geneva" charset="0"/>
              </a:defRPr>
            </a:lvl2pPr>
            <a:lvl3pPr algn="l" rtl="0" eaLnBrk="0" fontAlgn="base" hangingPunct="0">
              <a:spcBef>
                <a:spcPct val="0"/>
              </a:spcBef>
              <a:spcAft>
                <a:spcPct val="0"/>
              </a:spcAft>
              <a:defRPr sz="3200" b="1">
                <a:solidFill>
                  <a:srgbClr val="223899"/>
                </a:solidFill>
                <a:latin typeface="Arial" charset="0"/>
                <a:ea typeface="Geneva" charset="0"/>
                <a:cs typeface="Geneva" charset="0"/>
              </a:defRPr>
            </a:lvl3pPr>
            <a:lvl4pPr algn="l" rtl="0" eaLnBrk="0" fontAlgn="base" hangingPunct="0">
              <a:spcBef>
                <a:spcPct val="0"/>
              </a:spcBef>
              <a:spcAft>
                <a:spcPct val="0"/>
              </a:spcAft>
              <a:defRPr sz="3200" b="1">
                <a:solidFill>
                  <a:srgbClr val="223899"/>
                </a:solidFill>
                <a:latin typeface="Arial" charset="0"/>
                <a:ea typeface="Geneva" charset="0"/>
                <a:cs typeface="Geneva" charset="0"/>
              </a:defRPr>
            </a:lvl4pPr>
            <a:lvl5pPr algn="l" rtl="0" eaLnBrk="0" fontAlgn="base" hangingPunct="0">
              <a:spcBef>
                <a:spcPct val="0"/>
              </a:spcBef>
              <a:spcAft>
                <a:spcPct val="0"/>
              </a:spcAft>
              <a:defRPr sz="3200" b="1">
                <a:solidFill>
                  <a:srgbClr val="223899"/>
                </a:solidFill>
                <a:latin typeface="Arial" charset="0"/>
                <a:ea typeface="Geneva" charset="0"/>
                <a:cs typeface="Geneva" charset="0"/>
              </a:defRPr>
            </a:lvl5pPr>
            <a:lvl6pPr marL="457200" algn="l" rtl="0" fontAlgn="base">
              <a:spcBef>
                <a:spcPct val="0"/>
              </a:spcBef>
              <a:spcAft>
                <a:spcPct val="0"/>
              </a:spcAft>
              <a:defRPr sz="3200" b="1">
                <a:solidFill>
                  <a:srgbClr val="223899"/>
                </a:solidFill>
                <a:latin typeface="Arial" charset="0"/>
                <a:ea typeface="Geneva" charset="0"/>
              </a:defRPr>
            </a:lvl6pPr>
            <a:lvl7pPr marL="914400" algn="l" rtl="0" fontAlgn="base">
              <a:spcBef>
                <a:spcPct val="0"/>
              </a:spcBef>
              <a:spcAft>
                <a:spcPct val="0"/>
              </a:spcAft>
              <a:defRPr sz="3200" b="1">
                <a:solidFill>
                  <a:srgbClr val="223899"/>
                </a:solidFill>
                <a:latin typeface="Arial" charset="0"/>
                <a:ea typeface="Geneva" charset="0"/>
              </a:defRPr>
            </a:lvl7pPr>
            <a:lvl8pPr marL="1371600" algn="l" rtl="0" fontAlgn="base">
              <a:spcBef>
                <a:spcPct val="0"/>
              </a:spcBef>
              <a:spcAft>
                <a:spcPct val="0"/>
              </a:spcAft>
              <a:defRPr sz="3200" b="1">
                <a:solidFill>
                  <a:srgbClr val="223899"/>
                </a:solidFill>
                <a:latin typeface="Arial" charset="0"/>
                <a:ea typeface="Geneva" charset="0"/>
              </a:defRPr>
            </a:lvl8pPr>
            <a:lvl9pPr marL="1828800" algn="l" rtl="0" fontAlgn="base">
              <a:spcBef>
                <a:spcPct val="0"/>
              </a:spcBef>
              <a:spcAft>
                <a:spcPct val="0"/>
              </a:spcAft>
              <a:defRPr sz="3200" b="1">
                <a:solidFill>
                  <a:srgbClr val="223899"/>
                </a:solidFill>
                <a:latin typeface="Arial" charset="0"/>
                <a:ea typeface="Geneva" charset="0"/>
              </a:defRPr>
            </a:lvl9pPr>
          </a:lstStyle>
          <a:p>
            <a:r>
              <a:rPr lang="en-US" u="sng" kern="0" dirty="0" smtClean="0">
                <a:solidFill>
                  <a:schemeClr val="accent6"/>
                </a:solidFill>
              </a:rPr>
              <a:t>DO</a:t>
            </a:r>
            <a:endParaRPr lang="en-US" u="sng" kern="0" dirty="0">
              <a:solidFill>
                <a:schemeClr val="accent6"/>
              </a:solidFill>
            </a:endParaRPr>
          </a:p>
        </p:txBody>
      </p:sp>
      <p:sp>
        <p:nvSpPr>
          <p:cNvPr id="12" name="Title 1"/>
          <p:cNvSpPr txBox="1">
            <a:spLocks/>
          </p:cNvSpPr>
          <p:nvPr/>
        </p:nvSpPr>
        <p:spPr>
          <a:xfrm>
            <a:off x="5181600" y="1066266"/>
            <a:ext cx="2133600" cy="585786"/>
          </a:xfrm>
          <a:prstGeom prst="rect">
            <a:avLst/>
          </a:prstGeom>
        </p:spPr>
        <p:txBody>
          <a:bodyPr anchor="t" anchorCtr="0"/>
          <a:lstStyle>
            <a:lvl1pPr algn="l" rtl="0" eaLnBrk="0" fontAlgn="base" hangingPunct="0">
              <a:spcBef>
                <a:spcPct val="0"/>
              </a:spcBef>
              <a:spcAft>
                <a:spcPct val="0"/>
              </a:spcAft>
              <a:defRPr sz="3200" b="1">
                <a:solidFill>
                  <a:schemeClr val="accent5"/>
                </a:solidFill>
                <a:latin typeface="Arial" panose="020B0604020202020204" pitchFamily="34" charset="0"/>
                <a:ea typeface="+mj-ea"/>
                <a:cs typeface="Arial" panose="020B0604020202020204" pitchFamily="34" charset="0"/>
              </a:defRPr>
            </a:lvl1pPr>
            <a:lvl2pPr algn="l" rtl="0" eaLnBrk="0" fontAlgn="base" hangingPunct="0">
              <a:spcBef>
                <a:spcPct val="0"/>
              </a:spcBef>
              <a:spcAft>
                <a:spcPct val="0"/>
              </a:spcAft>
              <a:defRPr sz="3200" b="1">
                <a:solidFill>
                  <a:srgbClr val="223899"/>
                </a:solidFill>
                <a:latin typeface="Arial" charset="0"/>
                <a:ea typeface="Geneva" charset="0"/>
                <a:cs typeface="Geneva" charset="0"/>
              </a:defRPr>
            </a:lvl2pPr>
            <a:lvl3pPr algn="l" rtl="0" eaLnBrk="0" fontAlgn="base" hangingPunct="0">
              <a:spcBef>
                <a:spcPct val="0"/>
              </a:spcBef>
              <a:spcAft>
                <a:spcPct val="0"/>
              </a:spcAft>
              <a:defRPr sz="3200" b="1">
                <a:solidFill>
                  <a:srgbClr val="223899"/>
                </a:solidFill>
                <a:latin typeface="Arial" charset="0"/>
                <a:ea typeface="Geneva" charset="0"/>
                <a:cs typeface="Geneva" charset="0"/>
              </a:defRPr>
            </a:lvl3pPr>
            <a:lvl4pPr algn="l" rtl="0" eaLnBrk="0" fontAlgn="base" hangingPunct="0">
              <a:spcBef>
                <a:spcPct val="0"/>
              </a:spcBef>
              <a:spcAft>
                <a:spcPct val="0"/>
              </a:spcAft>
              <a:defRPr sz="3200" b="1">
                <a:solidFill>
                  <a:srgbClr val="223899"/>
                </a:solidFill>
                <a:latin typeface="Arial" charset="0"/>
                <a:ea typeface="Geneva" charset="0"/>
                <a:cs typeface="Geneva" charset="0"/>
              </a:defRPr>
            </a:lvl4pPr>
            <a:lvl5pPr algn="l" rtl="0" eaLnBrk="0" fontAlgn="base" hangingPunct="0">
              <a:spcBef>
                <a:spcPct val="0"/>
              </a:spcBef>
              <a:spcAft>
                <a:spcPct val="0"/>
              </a:spcAft>
              <a:defRPr sz="3200" b="1">
                <a:solidFill>
                  <a:srgbClr val="223899"/>
                </a:solidFill>
                <a:latin typeface="Arial" charset="0"/>
                <a:ea typeface="Geneva" charset="0"/>
                <a:cs typeface="Geneva" charset="0"/>
              </a:defRPr>
            </a:lvl5pPr>
            <a:lvl6pPr marL="457200" algn="l" rtl="0" fontAlgn="base">
              <a:spcBef>
                <a:spcPct val="0"/>
              </a:spcBef>
              <a:spcAft>
                <a:spcPct val="0"/>
              </a:spcAft>
              <a:defRPr sz="3200" b="1">
                <a:solidFill>
                  <a:srgbClr val="223899"/>
                </a:solidFill>
                <a:latin typeface="Arial" charset="0"/>
                <a:ea typeface="Geneva" charset="0"/>
              </a:defRPr>
            </a:lvl6pPr>
            <a:lvl7pPr marL="914400" algn="l" rtl="0" fontAlgn="base">
              <a:spcBef>
                <a:spcPct val="0"/>
              </a:spcBef>
              <a:spcAft>
                <a:spcPct val="0"/>
              </a:spcAft>
              <a:defRPr sz="3200" b="1">
                <a:solidFill>
                  <a:srgbClr val="223899"/>
                </a:solidFill>
                <a:latin typeface="Arial" charset="0"/>
                <a:ea typeface="Geneva" charset="0"/>
              </a:defRPr>
            </a:lvl7pPr>
            <a:lvl8pPr marL="1371600" algn="l" rtl="0" fontAlgn="base">
              <a:spcBef>
                <a:spcPct val="0"/>
              </a:spcBef>
              <a:spcAft>
                <a:spcPct val="0"/>
              </a:spcAft>
              <a:defRPr sz="3200" b="1">
                <a:solidFill>
                  <a:srgbClr val="223899"/>
                </a:solidFill>
                <a:latin typeface="Arial" charset="0"/>
                <a:ea typeface="Geneva" charset="0"/>
              </a:defRPr>
            </a:lvl8pPr>
            <a:lvl9pPr marL="1828800" algn="l" rtl="0" fontAlgn="base">
              <a:spcBef>
                <a:spcPct val="0"/>
              </a:spcBef>
              <a:spcAft>
                <a:spcPct val="0"/>
              </a:spcAft>
              <a:defRPr sz="3200" b="1">
                <a:solidFill>
                  <a:srgbClr val="223899"/>
                </a:solidFill>
                <a:latin typeface="Arial" charset="0"/>
                <a:ea typeface="Geneva" charset="0"/>
              </a:defRPr>
            </a:lvl9pPr>
          </a:lstStyle>
          <a:p>
            <a:r>
              <a:rPr lang="en-US" u="sng" kern="0" dirty="0" smtClean="0">
                <a:solidFill>
                  <a:schemeClr val="accent6"/>
                </a:solidFill>
              </a:rPr>
              <a:t>DON’T</a:t>
            </a:r>
            <a:endParaRPr lang="en-US" u="sng" kern="0" dirty="0">
              <a:solidFill>
                <a:schemeClr val="accent6"/>
              </a:solidFill>
            </a:endParaRPr>
          </a:p>
        </p:txBody>
      </p:sp>
    </p:spTree>
    <p:extLst>
      <p:ext uri="{BB962C8B-B14F-4D97-AF65-F5344CB8AC3E}">
        <p14:creationId xmlns:p14="http://schemas.microsoft.com/office/powerpoint/2010/main" val="144244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900" dirty="0" smtClean="0"/>
              <a:t>The silent killer: Carbon monoxide</a:t>
            </a:r>
            <a:endParaRPr lang="en-US" sz="2900" dirty="0"/>
          </a:p>
        </p:txBody>
      </p:sp>
      <p:grpSp>
        <p:nvGrpSpPr>
          <p:cNvPr id="10" name="Group 9"/>
          <p:cNvGrpSpPr/>
          <p:nvPr/>
        </p:nvGrpSpPr>
        <p:grpSpPr>
          <a:xfrm>
            <a:off x="1746678" y="1062567"/>
            <a:ext cx="5720922" cy="3943350"/>
            <a:chOff x="1746678" y="1062567"/>
            <a:chExt cx="5720922" cy="3943350"/>
          </a:xfrm>
        </p:grpSpPr>
        <p:grpSp>
          <p:nvGrpSpPr>
            <p:cNvPr id="6" name="Group 5"/>
            <p:cNvGrpSpPr/>
            <p:nvPr/>
          </p:nvGrpSpPr>
          <p:grpSpPr>
            <a:xfrm>
              <a:off x="1746678" y="1062567"/>
              <a:ext cx="5720922" cy="3943350"/>
              <a:chOff x="-159937" y="2029526"/>
              <a:chExt cx="7696200" cy="4198960"/>
            </a:xfrm>
          </p:grpSpPr>
          <p:pic>
            <p:nvPicPr>
              <p:cNvPr id="8" name="Picture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9937" y="2029526"/>
                <a:ext cx="7696200" cy="3736839"/>
              </a:xfrm>
              <a:prstGeom prst="rect">
                <a:avLst/>
              </a:prstGeom>
            </p:spPr>
          </p:pic>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51698" y="5782973"/>
                <a:ext cx="5072929" cy="445513"/>
              </a:xfrm>
              <a:prstGeom prst="rect">
                <a:avLst/>
              </a:prstGeom>
            </p:spPr>
          </p:pic>
        </p:grpSp>
        <p:pic>
          <p:nvPicPr>
            <p:cNvPr id="1027" name="Picture 3">
              <a:hlinkClick r:id="rId5"/>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1931595" y="1200150"/>
              <a:ext cx="5351088" cy="3101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028" name="Picture 4" descr="C:\Users\a0r04v\AppData\Local\Microsoft\Windows\INetCache\IE\GMG3BQ9W\grim-reaper[1].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407437" y="768313"/>
            <a:ext cx="4059767" cy="4059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72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xit" presetSubtype="0" fill="hold" nodeType="clickEffect">
                                  <p:stCondLst>
                                    <p:cond delay="0"/>
                                  </p:stCondLst>
                                  <p:childTnLst>
                                    <p:animEffect transition="out" filter="fade">
                                      <p:cBhvr>
                                        <p:cTn id="10" dur="1000"/>
                                        <p:tgtEl>
                                          <p:spTgt spid="1028"/>
                                        </p:tgtEl>
                                      </p:cBhvr>
                                    </p:animEffect>
                                    <p:anim calcmode="lin" valueType="num">
                                      <p:cBhvr>
                                        <p:cTn id="11" dur="1000"/>
                                        <p:tgtEl>
                                          <p:spTgt spid="1028"/>
                                        </p:tgtEl>
                                        <p:attrNameLst>
                                          <p:attrName>ppt_x</p:attrName>
                                        </p:attrNameLst>
                                      </p:cBhvr>
                                      <p:tavLst>
                                        <p:tav tm="0">
                                          <p:val>
                                            <p:strVal val="ppt_x"/>
                                          </p:val>
                                        </p:tav>
                                        <p:tav tm="100000">
                                          <p:val>
                                            <p:strVal val="ppt_x"/>
                                          </p:val>
                                        </p:tav>
                                      </p:tavLst>
                                    </p:anim>
                                    <p:anim calcmode="lin" valueType="num">
                                      <p:cBhvr>
                                        <p:cTn id="12" dur="1000"/>
                                        <p:tgtEl>
                                          <p:spTgt spid="1028"/>
                                        </p:tgtEl>
                                        <p:attrNameLst>
                                          <p:attrName>ppt_y</p:attrName>
                                        </p:attrNameLst>
                                      </p:cBhvr>
                                      <p:tavLst>
                                        <p:tav tm="0">
                                          <p:val>
                                            <p:strVal val="ppt_y"/>
                                          </p:val>
                                        </p:tav>
                                        <p:tav tm="100000">
                                          <p:val>
                                            <p:strVal val="ppt_y+.1"/>
                                          </p:val>
                                        </p:tav>
                                      </p:tavLst>
                                    </p:anim>
                                    <p:set>
                                      <p:cBhvr>
                                        <p:cTn id="13" dur="1" fill="hold">
                                          <p:stCondLst>
                                            <p:cond delay="999"/>
                                          </p:stCondLst>
                                        </p:cTn>
                                        <p:tgtEl>
                                          <p:spTgt spid="1028"/>
                                        </p:tgtEl>
                                        <p:attrNameLst>
                                          <p:attrName>style.visibility</p:attrName>
                                        </p:attrNameLst>
                                      </p:cBhvr>
                                      <p:to>
                                        <p:strVal val="hidden"/>
                                      </p:to>
                                    </p:se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Shocking?</a:t>
            </a:r>
          </a:p>
        </p:txBody>
      </p:sp>
      <p:sp>
        <p:nvSpPr>
          <p:cNvPr id="3" name="Content Placeholder 2"/>
          <p:cNvSpPr>
            <a:spLocks noGrp="1"/>
          </p:cNvSpPr>
          <p:nvPr>
            <p:ph sz="quarter" idx="10"/>
          </p:nvPr>
        </p:nvSpPr>
        <p:spPr>
          <a:xfrm>
            <a:off x="457200" y="971550"/>
            <a:ext cx="8153400" cy="3276600"/>
          </a:xfrm>
        </p:spPr>
        <p:txBody>
          <a:bodyPr/>
          <a:lstStyle/>
          <a:p>
            <a:pPr marL="0" indent="0">
              <a:lnSpc>
                <a:spcPct val="120000"/>
              </a:lnSpc>
              <a:spcAft>
                <a:spcPts val="600"/>
              </a:spcAft>
              <a:buNone/>
            </a:pPr>
            <a:r>
              <a:rPr lang="en-US" sz="2000" dirty="0" smtClean="0">
                <a:solidFill>
                  <a:schemeClr val="tx1"/>
                </a:solidFill>
              </a:rPr>
              <a:t>An electric </a:t>
            </a:r>
            <a:r>
              <a:rPr lang="en-US" sz="2000" b="1" i="1" dirty="0" smtClean="0">
                <a:solidFill>
                  <a:srgbClr val="00B0F0"/>
                </a:solidFill>
              </a:rPr>
              <a:t>conductor</a:t>
            </a:r>
            <a:r>
              <a:rPr lang="en-US" sz="2000" dirty="0" smtClean="0">
                <a:solidFill>
                  <a:srgbClr val="00B0F0"/>
                </a:solidFill>
              </a:rPr>
              <a:t> </a:t>
            </a:r>
            <a:r>
              <a:rPr lang="en-US" sz="2000" dirty="0" smtClean="0">
                <a:solidFill>
                  <a:schemeClr val="tx1"/>
                </a:solidFill>
              </a:rPr>
              <a:t>is a substance that allows an electric current to flow through it. </a:t>
            </a:r>
            <a:r>
              <a:rPr lang="en-US" sz="2000" spc="-20" dirty="0" smtClean="0">
                <a:solidFill>
                  <a:schemeClr val="tx1"/>
                </a:solidFill>
              </a:rPr>
              <a:t>An </a:t>
            </a:r>
            <a:r>
              <a:rPr lang="en-US" sz="2000" b="1" i="1" spc="-20" dirty="0" smtClean="0">
                <a:solidFill>
                  <a:srgbClr val="00B0F0"/>
                </a:solidFill>
              </a:rPr>
              <a:t>insulator</a:t>
            </a:r>
            <a:r>
              <a:rPr lang="en-US" sz="2000" spc="-20" dirty="0" smtClean="0">
                <a:solidFill>
                  <a:srgbClr val="00B0F0"/>
                </a:solidFill>
              </a:rPr>
              <a:t> </a:t>
            </a:r>
            <a:r>
              <a:rPr lang="en-US" sz="2000" spc="-20" dirty="0" smtClean="0">
                <a:solidFill>
                  <a:schemeClr val="tx1"/>
                </a:solidFill>
              </a:rPr>
              <a:t>limits or completely stops</a:t>
            </a:r>
            <a:br>
              <a:rPr lang="en-US" sz="2000" spc="-20" dirty="0" smtClean="0">
                <a:solidFill>
                  <a:schemeClr val="tx1"/>
                </a:solidFill>
              </a:rPr>
            </a:br>
            <a:r>
              <a:rPr lang="en-US" sz="2000" spc="-20" dirty="0" smtClean="0">
                <a:solidFill>
                  <a:schemeClr val="tx1"/>
                </a:solidFill>
              </a:rPr>
              <a:t> the flow of an electric current.</a:t>
            </a:r>
            <a:r>
              <a:rPr lang="en-US" sz="2000" b="1" spc="-20" dirty="0">
                <a:solidFill>
                  <a:schemeClr val="tx1"/>
                </a:solidFill>
              </a:rPr>
              <a:t/>
            </a:r>
            <a:br>
              <a:rPr lang="en-US" sz="2000" b="1" spc="-20" dirty="0">
                <a:solidFill>
                  <a:schemeClr val="tx1"/>
                </a:solidFill>
              </a:rPr>
            </a:br>
            <a:r>
              <a:rPr lang="en-US" sz="2000" b="1" dirty="0" smtClean="0">
                <a:solidFill>
                  <a:schemeClr val="tx1"/>
                </a:solidFill>
              </a:rPr>
              <a:t>Is the human body a conductor or an insulator?</a:t>
            </a:r>
          </a:p>
          <a:p>
            <a:pPr marL="457200" indent="-457200">
              <a:spcAft>
                <a:spcPts val="600"/>
              </a:spcAft>
              <a:buFont typeface="+mj-lt"/>
              <a:buAutoNum type="alphaUcPeriod"/>
            </a:pPr>
            <a:r>
              <a:rPr lang="en-US" sz="2000" dirty="0" smtClean="0">
                <a:solidFill>
                  <a:schemeClr val="tx1"/>
                </a:solidFill>
              </a:rPr>
              <a:t>Our </a:t>
            </a:r>
            <a:r>
              <a:rPr lang="en-US" sz="2000" dirty="0">
                <a:solidFill>
                  <a:schemeClr val="tx1"/>
                </a:solidFill>
              </a:rPr>
              <a:t>bodies are </a:t>
            </a:r>
            <a:r>
              <a:rPr lang="en-US" sz="2000" dirty="0" smtClean="0">
                <a:solidFill>
                  <a:schemeClr val="tx1"/>
                </a:solidFill>
              </a:rPr>
              <a:t>conductors.</a:t>
            </a:r>
            <a:endParaRPr lang="en-US" sz="2000" dirty="0">
              <a:solidFill>
                <a:schemeClr val="tx1"/>
              </a:solidFill>
            </a:endParaRPr>
          </a:p>
          <a:p>
            <a:pPr marL="457200" indent="-457200">
              <a:spcAft>
                <a:spcPts val="600"/>
              </a:spcAft>
              <a:buFont typeface="+mj-lt"/>
              <a:buAutoNum type="alphaUcPeriod"/>
            </a:pPr>
            <a:r>
              <a:rPr lang="en-US" sz="2000" dirty="0">
                <a:solidFill>
                  <a:schemeClr val="tx1"/>
                </a:solidFill>
              </a:rPr>
              <a:t>Our bodies are </a:t>
            </a:r>
            <a:r>
              <a:rPr lang="en-US" sz="2000" dirty="0" smtClean="0">
                <a:solidFill>
                  <a:schemeClr val="tx1"/>
                </a:solidFill>
              </a:rPr>
              <a:t>insulators.</a:t>
            </a:r>
            <a:endParaRPr lang="en-US" sz="2000" dirty="0">
              <a:solidFill>
                <a:schemeClr val="tx1"/>
              </a:solidFill>
            </a:endParaRPr>
          </a:p>
          <a:p>
            <a:pPr marL="457200" indent="-457200">
              <a:lnSpc>
                <a:spcPct val="120000"/>
              </a:lnSpc>
              <a:spcAft>
                <a:spcPts val="600"/>
              </a:spcAft>
              <a:buFont typeface="+mj-lt"/>
              <a:buAutoNum type="alphaUcPeriod"/>
            </a:pPr>
            <a:r>
              <a:rPr lang="en-US" sz="2000" spc="-60" dirty="0">
                <a:solidFill>
                  <a:schemeClr val="tx1"/>
                </a:solidFill>
              </a:rPr>
              <a:t>A little of both: Substances in our </a:t>
            </a:r>
            <a:r>
              <a:rPr lang="en-US" sz="2000" spc="-60" dirty="0" smtClean="0">
                <a:solidFill>
                  <a:schemeClr val="tx1"/>
                </a:solidFill>
              </a:rPr>
              <a:t>bodies, </a:t>
            </a:r>
            <a:r>
              <a:rPr lang="en-US" sz="2000" spc="-60" dirty="0">
                <a:solidFill>
                  <a:schemeClr val="tx1"/>
                </a:solidFill>
              </a:rPr>
              <a:t>like </a:t>
            </a:r>
            <a:r>
              <a:rPr lang="en-US" sz="2000" spc="-60" dirty="0" smtClean="0">
                <a:solidFill>
                  <a:schemeClr val="tx1"/>
                </a:solidFill>
              </a:rPr>
              <a:t>water, </a:t>
            </a:r>
            <a:r>
              <a:rPr lang="en-US" sz="2000" spc="-60" dirty="0">
                <a:solidFill>
                  <a:schemeClr val="tx1"/>
                </a:solidFill>
              </a:rPr>
              <a:t>are </a:t>
            </a:r>
            <a:br>
              <a:rPr lang="en-US" sz="2000" spc="-60" dirty="0">
                <a:solidFill>
                  <a:schemeClr val="tx1"/>
                </a:solidFill>
              </a:rPr>
            </a:br>
            <a:r>
              <a:rPr lang="en-US" sz="2000" spc="-60" dirty="0">
                <a:solidFill>
                  <a:schemeClr val="tx1"/>
                </a:solidFill>
              </a:rPr>
              <a:t>conductors, but our skin acts as an insulator to a point, </a:t>
            </a:r>
            <a:br>
              <a:rPr lang="en-US" sz="2000" spc="-60" dirty="0">
                <a:solidFill>
                  <a:schemeClr val="tx1"/>
                </a:solidFill>
              </a:rPr>
            </a:br>
            <a:r>
              <a:rPr lang="en-US" sz="2000" spc="-60" dirty="0">
                <a:solidFill>
                  <a:schemeClr val="tx1"/>
                </a:solidFill>
              </a:rPr>
              <a:t>depending on the severity of the electric </a:t>
            </a:r>
            <a:r>
              <a:rPr lang="en-US" sz="2000" spc="-60" dirty="0" smtClean="0">
                <a:solidFill>
                  <a:schemeClr val="tx1"/>
                </a:solidFill>
              </a:rPr>
              <a:t>shock. </a:t>
            </a:r>
            <a:endParaRPr lang="en-US" sz="2000" spc="-60" dirty="0">
              <a:solidFill>
                <a:schemeClr val="tx1"/>
              </a:solidFill>
            </a:endParaRPr>
          </a:p>
          <a:p>
            <a:pPr marL="0" indent="0">
              <a:spcAft>
                <a:spcPts val="600"/>
              </a:spcAft>
              <a:buNone/>
            </a:pPr>
            <a:endParaRPr lang="en-US" dirty="0"/>
          </a:p>
        </p:txBody>
      </p:sp>
      <p:pic>
        <p:nvPicPr>
          <p:cNvPr id="5" name="Picture 4" descr="649px-Man_shadow_with_organ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7855" y="1276350"/>
            <a:ext cx="2469945" cy="3429000"/>
          </a:xfrm>
          <a:prstGeom prst="rect">
            <a:avLst/>
          </a:prstGeom>
        </p:spPr>
      </p:pic>
      <p:sp>
        <p:nvSpPr>
          <p:cNvPr id="4" name="Right Triangle 3"/>
          <p:cNvSpPr/>
          <p:nvPr/>
        </p:nvSpPr>
        <p:spPr bwMode="auto">
          <a:xfrm rot="10440000">
            <a:off x="7014972" y="4597281"/>
            <a:ext cx="2204957" cy="228600"/>
          </a:xfrm>
          <a:prstGeom prst="rtTriangle">
            <a:avLst/>
          </a:prstGeom>
          <a:solidFill>
            <a:srgbClr val="2E90C3"/>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Times" charset="0"/>
              <a:ea typeface="Geneva" charset="0"/>
            </a:endParaRPr>
          </a:p>
        </p:txBody>
      </p:sp>
    </p:spTree>
    <p:extLst>
      <p:ext uri="{BB962C8B-B14F-4D97-AF65-F5344CB8AC3E}">
        <p14:creationId xmlns:p14="http://schemas.microsoft.com/office/powerpoint/2010/main" val="375988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additive="base">
                                        <p:cTn id="1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3"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 presetClass="emph" presetSubtype="2" fill="hold" nodeType="clickEffect">
                                  <p:stCondLst>
                                    <p:cond delay="1600"/>
                                  </p:stCondLst>
                                  <p:childTnLst>
                                    <p:animClr clrSpc="rgb" dir="cw">
                                      <p:cBhvr override="childStyle">
                                        <p:cTn id="22" dur="2000" fill="hold"/>
                                        <p:tgtEl>
                                          <p:spTgt spid="3">
                                            <p:txEl>
                                              <p:pRg st="3" end="3"/>
                                            </p:txEl>
                                          </p:spTgt>
                                        </p:tgtEl>
                                        <p:attrNameLst>
                                          <p:attrName>style.color</p:attrName>
                                        </p:attrNameLst>
                                      </p:cBhvr>
                                      <p:to>
                                        <a:schemeClr val="accent2"/>
                                      </p:to>
                                    </p:animClr>
                                  </p:childTnLst>
                                </p:cTn>
                              </p:par>
                              <p:par>
                                <p:cTn id="23" presetID="24" presetClass="emph" presetSubtype="0" fill="hold" nodeType="withEffect">
                                  <p:stCondLst>
                                    <p:cond delay="2000"/>
                                  </p:stCondLst>
                                  <p:childTnLst>
                                    <p:animClr clrSpc="hsl" dir="cw">
                                      <p:cBhvr override="childStyle">
                                        <p:cTn id="24" dur="900" fill="hold"/>
                                        <p:tgtEl>
                                          <p:spTgt spid="3">
                                            <p:txEl>
                                              <p:pRg st="3" end="3"/>
                                            </p:txEl>
                                          </p:spTgt>
                                        </p:tgtEl>
                                        <p:attrNameLst>
                                          <p:attrName>style.color</p:attrName>
                                        </p:attrNameLst>
                                      </p:cBhvr>
                                      <p:by>
                                        <p:hsl h="0" s="-12549" l="-25098"/>
                                      </p:by>
                                    </p:animClr>
                                    <p:animClr clrSpc="hsl" dir="cw">
                                      <p:cBhvr>
                                        <p:cTn id="25" dur="900" fill="hold"/>
                                        <p:tgtEl>
                                          <p:spTgt spid="3">
                                            <p:txEl>
                                              <p:pRg st="3" end="3"/>
                                            </p:txEl>
                                          </p:spTgt>
                                        </p:tgtEl>
                                        <p:attrNameLst>
                                          <p:attrName>fillcolor</p:attrName>
                                        </p:attrNameLst>
                                      </p:cBhvr>
                                      <p:by>
                                        <p:hsl h="0" s="-12549" l="-25098"/>
                                      </p:by>
                                    </p:animClr>
                                    <p:animClr clrSpc="hsl" dir="cw">
                                      <p:cBhvr>
                                        <p:cTn id="26" dur="900" fill="hold"/>
                                        <p:tgtEl>
                                          <p:spTgt spid="3">
                                            <p:txEl>
                                              <p:pRg st="3" end="3"/>
                                            </p:txEl>
                                          </p:spTgt>
                                        </p:tgtEl>
                                        <p:attrNameLst>
                                          <p:attrName>stroke.color</p:attrName>
                                        </p:attrNameLst>
                                      </p:cBhvr>
                                      <p:by>
                                        <p:hsl h="0" s="-12549" l="-25098"/>
                                      </p:by>
                                    </p:animClr>
                                    <p:set>
                                      <p:cBhvr>
                                        <p:cTn id="27" dur="900" fill="hold"/>
                                        <p:tgtEl>
                                          <p:spTgt spid="3">
                                            <p:txEl>
                                              <p:pRg st="3" end="3"/>
                                            </p:txEl>
                                          </p:spTgt>
                                        </p:tgtEl>
                                        <p:attrNameLst>
                                          <p:attrName>fill.type</p:attrName>
                                        </p:attrNameLst>
                                      </p:cBhvr>
                                      <p:to>
                                        <p:strVal val="solid"/>
                                      </p:to>
                                    </p:set>
                                  </p:childTnLst>
                                </p:cTn>
                              </p:par>
                            </p:childTnLst>
                          </p:cTn>
                        </p:par>
                        <p:par>
                          <p:cTn id="28" fill="hold">
                            <p:stCondLst>
                              <p:cond delay="3600"/>
                            </p:stCondLst>
                            <p:childTnLst>
                              <p:par>
                                <p:cTn id="29" presetID="32" presetClass="emph" presetSubtype="0" fill="hold" nodeType="afterEffect">
                                  <p:stCondLst>
                                    <p:cond delay="0"/>
                                  </p:stCondLst>
                                  <p:childTnLst>
                                    <p:animRot by="120000">
                                      <p:cBhvr>
                                        <p:cTn id="30" dur="100" fill="hold">
                                          <p:stCondLst>
                                            <p:cond delay="0"/>
                                          </p:stCondLst>
                                        </p:cTn>
                                        <p:tgtEl>
                                          <p:spTgt spid="3">
                                            <p:txEl>
                                              <p:pRg st="3" end="3"/>
                                            </p:txEl>
                                          </p:spTgt>
                                        </p:tgtEl>
                                        <p:attrNameLst>
                                          <p:attrName>r</p:attrName>
                                        </p:attrNameLst>
                                      </p:cBhvr>
                                    </p:animRot>
                                    <p:animRot by="-240000">
                                      <p:cBhvr>
                                        <p:cTn id="31" dur="200" fill="hold">
                                          <p:stCondLst>
                                            <p:cond delay="200"/>
                                          </p:stCondLst>
                                        </p:cTn>
                                        <p:tgtEl>
                                          <p:spTgt spid="3">
                                            <p:txEl>
                                              <p:pRg st="3" end="3"/>
                                            </p:txEl>
                                          </p:spTgt>
                                        </p:tgtEl>
                                        <p:attrNameLst>
                                          <p:attrName>r</p:attrName>
                                        </p:attrNameLst>
                                      </p:cBhvr>
                                    </p:animRot>
                                    <p:animRot by="240000">
                                      <p:cBhvr>
                                        <p:cTn id="32" dur="200" fill="hold">
                                          <p:stCondLst>
                                            <p:cond delay="400"/>
                                          </p:stCondLst>
                                        </p:cTn>
                                        <p:tgtEl>
                                          <p:spTgt spid="3">
                                            <p:txEl>
                                              <p:pRg st="3" end="3"/>
                                            </p:txEl>
                                          </p:spTgt>
                                        </p:tgtEl>
                                        <p:attrNameLst>
                                          <p:attrName>r</p:attrName>
                                        </p:attrNameLst>
                                      </p:cBhvr>
                                    </p:animRot>
                                    <p:animRot by="-240000">
                                      <p:cBhvr>
                                        <p:cTn id="33" dur="200" fill="hold">
                                          <p:stCondLst>
                                            <p:cond delay="600"/>
                                          </p:stCondLst>
                                        </p:cTn>
                                        <p:tgtEl>
                                          <p:spTgt spid="3">
                                            <p:txEl>
                                              <p:pRg st="3" end="3"/>
                                            </p:txEl>
                                          </p:spTgt>
                                        </p:tgtEl>
                                        <p:attrNameLst>
                                          <p:attrName>r</p:attrName>
                                        </p:attrNameLst>
                                      </p:cBhvr>
                                    </p:animRot>
                                    <p:animRot by="120000">
                                      <p:cBhvr>
                                        <p:cTn id="34" dur="200" fill="hold">
                                          <p:stCondLst>
                                            <p:cond delay="800"/>
                                          </p:stCondLst>
                                        </p:cTn>
                                        <p:tgtEl>
                                          <p:spTgt spid="3">
                                            <p:txEl>
                                              <p:pRg st="3" end="3"/>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700" dirty="0" smtClean="0"/>
              <a:t>3 Ways to catch the killer</a:t>
            </a:r>
            <a:endParaRPr lang="en-US" sz="2700" dirty="0"/>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4000" y="1138768"/>
            <a:ext cx="2940392" cy="3093898"/>
          </a:xfrm>
          <a:prstGeom prst="rect">
            <a:avLst/>
          </a:prstGeom>
          <a:ln>
            <a:noFill/>
          </a:ln>
          <a:effectLst>
            <a:outerShdw blurRad="292100" dist="139700" dir="2700000" algn="tl" rotWithShape="0">
              <a:srgbClr val="333333">
                <a:alpha val="65000"/>
              </a:srgbClr>
            </a:outerShdw>
          </a:effectLst>
        </p:spPr>
      </p:pic>
      <p:sp>
        <p:nvSpPr>
          <p:cNvPr id="8" name="AutoShape 4" descr="https://encrypted-tbn2.gstatic.com/shopping?q=tbn:ANd9GcRAyLwL7nMbRjTY-NzVp829dwTQYRE0XiV1WsF1BnWY_16P7KPAJelPVptnXXHPzGl0Rq0dWxOSjyOkHmLoQXlPfFBQ74akJvV0U0WlD1jDWqr8wkvB7sUndg&amp;usqp=CA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p:cNvPicPr>
            <a:picLocks noChangeAspect="1" noChangeArrowheads="1"/>
          </p:cNvPicPr>
          <p:nvPr/>
        </p:nvPicPr>
        <p:blipFill>
          <a:blip r:embed="rId4" cstate="screen">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rcRect/>
          <a:stretch>
            <a:fillRect/>
          </a:stretch>
        </p:blipFill>
        <p:spPr bwMode="auto">
          <a:xfrm>
            <a:off x="7543800" y="1276350"/>
            <a:ext cx="1283048" cy="1123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460375" y="1047750"/>
            <a:ext cx="4572000" cy="3539430"/>
          </a:xfrm>
          <a:prstGeom prst="rect">
            <a:avLst/>
          </a:prstGeom>
        </p:spPr>
        <p:txBody>
          <a:bodyPr>
            <a:spAutoFit/>
          </a:bodyPr>
          <a:lstStyle/>
          <a:p>
            <a:pPr marL="514350" indent="-514350">
              <a:buFont typeface="+mj-lt"/>
              <a:buAutoNum type="arabicPeriod"/>
            </a:pPr>
            <a:r>
              <a:rPr lang="en-US" sz="2800" b="1" kern="0" dirty="0">
                <a:solidFill>
                  <a:schemeClr val="accent1"/>
                </a:solidFill>
                <a:latin typeface="Arial" panose="020B0604020202020204" pitchFamily="34" charset="0"/>
                <a:cs typeface="Arial" panose="020B0604020202020204" pitchFamily="34" charset="0"/>
              </a:rPr>
              <a:t>Get a carbon monoxide detector! </a:t>
            </a:r>
            <a:endParaRPr lang="en-US" sz="2800" b="1" kern="0" dirty="0" smtClean="0">
              <a:solidFill>
                <a:schemeClr val="accent1"/>
              </a:solidFill>
              <a:latin typeface="Arial" panose="020B0604020202020204" pitchFamily="34" charset="0"/>
              <a:cs typeface="Arial" panose="020B0604020202020204" pitchFamily="34" charset="0"/>
            </a:endParaRPr>
          </a:p>
          <a:p>
            <a:endParaRPr lang="en-US" sz="1200" b="1" kern="0" dirty="0">
              <a:solidFill>
                <a:schemeClr val="accent1"/>
              </a:solidFill>
              <a:latin typeface="Arial" panose="020B0604020202020204" pitchFamily="34" charset="0"/>
              <a:cs typeface="Arial" panose="020B0604020202020204" pitchFamily="34" charset="0"/>
            </a:endParaRPr>
          </a:p>
          <a:p>
            <a:pPr marL="457200" indent="-457200">
              <a:buFont typeface="+mj-lt"/>
              <a:buAutoNum type="arabicPeriod" startAt="2"/>
            </a:pPr>
            <a:r>
              <a:rPr lang="en-US" kern="0" dirty="0">
                <a:solidFill>
                  <a:schemeClr val="accent1"/>
                </a:solidFill>
                <a:latin typeface="Arial" panose="020B0604020202020204" pitchFamily="34" charset="0"/>
                <a:cs typeface="Arial" panose="020B0604020202020204" pitchFamily="34" charset="0"/>
              </a:rPr>
              <a:t>In the winter, keep the vents around your house clear of snow and ice</a:t>
            </a:r>
            <a:r>
              <a:rPr lang="en-US" kern="0" dirty="0" smtClean="0">
                <a:solidFill>
                  <a:schemeClr val="accent1"/>
                </a:solidFill>
                <a:latin typeface="Arial" panose="020B0604020202020204" pitchFamily="34" charset="0"/>
                <a:cs typeface="Arial" panose="020B0604020202020204" pitchFamily="34" charset="0"/>
              </a:rPr>
              <a:t>.</a:t>
            </a:r>
          </a:p>
          <a:p>
            <a:endParaRPr lang="en-US" sz="1200" kern="0" dirty="0">
              <a:solidFill>
                <a:schemeClr val="accent1"/>
              </a:solidFill>
              <a:latin typeface="Arial" panose="020B0604020202020204" pitchFamily="34" charset="0"/>
              <a:cs typeface="Arial" panose="020B0604020202020204" pitchFamily="34" charset="0"/>
            </a:endParaRPr>
          </a:p>
          <a:p>
            <a:pPr marL="457200" indent="-457200">
              <a:buFont typeface="+mj-lt"/>
              <a:buAutoNum type="arabicPeriod" startAt="3"/>
            </a:pPr>
            <a:r>
              <a:rPr lang="en-US" kern="0" dirty="0">
                <a:solidFill>
                  <a:schemeClr val="accent1"/>
                </a:solidFill>
                <a:latin typeface="Arial" panose="020B0604020202020204" pitchFamily="34" charset="0"/>
                <a:cs typeface="Arial" panose="020B0604020202020204" pitchFamily="34" charset="0"/>
              </a:rPr>
              <a:t>Get your </a:t>
            </a:r>
            <a:r>
              <a:rPr lang="en-US" kern="0" dirty="0" smtClean="0">
                <a:solidFill>
                  <a:schemeClr val="accent1"/>
                </a:solidFill>
                <a:latin typeface="Arial" panose="020B0604020202020204" pitchFamily="34" charset="0"/>
                <a:cs typeface="Arial" panose="020B0604020202020204" pitchFamily="34" charset="0"/>
              </a:rPr>
              <a:t>appliances checked by a professional every </a:t>
            </a:r>
            <a:r>
              <a:rPr lang="en-US" kern="0" dirty="0" smtClean="0">
                <a:solidFill>
                  <a:schemeClr val="accent1"/>
                </a:solidFill>
                <a:latin typeface="Arial" panose="020B0604020202020204" pitchFamily="34" charset="0"/>
                <a:cs typeface="Arial" panose="020B0604020202020204" pitchFamily="34" charset="0"/>
              </a:rPr>
              <a:t>year.</a:t>
            </a:r>
            <a:endParaRPr lang="en-US" kern="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99116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p:cTn id="7" dur="5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0">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xEl>
                                              <p:pRg st="2" end="2"/>
                                            </p:txEl>
                                          </p:spTgt>
                                        </p:tgtEl>
                                        <p:attrNameLst>
                                          <p:attrName>style.visibility</p:attrName>
                                        </p:attrNameLst>
                                      </p:cBhvr>
                                      <p:to>
                                        <p:strVal val="visible"/>
                                      </p:to>
                                    </p:set>
                                    <p:animEffect transition="in" filter="fade">
                                      <p:cBhvr>
                                        <p:cTn id="14" dur="500"/>
                                        <p:tgtEl>
                                          <p:spTgt spid="10">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Effect transition="in" filter="fade">
                                      <p:cBhvr>
                                        <p:cTn id="19"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3400" y="1350824"/>
            <a:ext cx="7835900" cy="2677656"/>
          </a:xfrm>
          <a:prstGeom prst="rect">
            <a:avLst/>
          </a:prstGeom>
          <a:noFill/>
        </p:spPr>
        <p:txBody>
          <a:bodyPr wrap="square" rtlCol="0">
            <a:spAutoFit/>
          </a:bodyPr>
          <a:lstStyle/>
          <a:p>
            <a:pPr marL="342900" indent="-342900" algn="l">
              <a:lnSpc>
                <a:spcPct val="120000"/>
              </a:lnSpc>
              <a:buFont typeface="Arial" panose="020B0604020202020204" pitchFamily="34" charset="0"/>
              <a:buChar char="•"/>
            </a:pPr>
            <a:r>
              <a:rPr lang="en-US" sz="2000" spc="-40" dirty="0" smtClean="0">
                <a:solidFill>
                  <a:schemeClr val="accent6"/>
                </a:solidFill>
                <a:latin typeface="Arial" panose="020B0604020202020204" pitchFamily="34" charset="0"/>
                <a:cs typeface="Arial" panose="020B0604020202020204" pitchFamily="34" charset="0"/>
              </a:rPr>
              <a:t>Natural gas travels through a network of pipes – much of it underground</a:t>
            </a:r>
            <a:endParaRPr lang="en-US" sz="2000" spc="-40" dirty="0">
              <a:solidFill>
                <a:schemeClr val="accent6"/>
              </a:solidFill>
              <a:latin typeface="Arial" panose="020B0604020202020204" pitchFamily="34" charset="0"/>
              <a:cs typeface="Arial" panose="020B0604020202020204" pitchFamily="34" charset="0"/>
            </a:endParaRPr>
          </a:p>
          <a:p>
            <a:pPr marL="342900" indent="-342900" algn="l">
              <a:lnSpc>
                <a:spcPct val="120000"/>
              </a:lnSpc>
              <a:buFont typeface="Arial" panose="020B0604020202020204" pitchFamily="34" charset="0"/>
              <a:buChar char="•"/>
            </a:pPr>
            <a:r>
              <a:rPr lang="en-US" sz="2000" dirty="0" smtClean="0">
                <a:solidFill>
                  <a:schemeClr val="accent6"/>
                </a:solidFill>
                <a:latin typeface="Arial" panose="020B0604020202020204" pitchFamily="34" charset="0"/>
                <a:cs typeface="Arial" panose="020B0604020202020204" pitchFamily="34" charset="0"/>
              </a:rPr>
              <a:t>Natural gas can be burned to produce heat</a:t>
            </a:r>
            <a:endParaRPr lang="en-US" sz="2000" dirty="0">
              <a:solidFill>
                <a:schemeClr val="accent6"/>
              </a:solidFill>
              <a:latin typeface="Arial" panose="020B0604020202020204" pitchFamily="34" charset="0"/>
              <a:cs typeface="Arial" panose="020B0604020202020204" pitchFamily="34" charset="0"/>
            </a:endParaRPr>
          </a:p>
          <a:p>
            <a:pPr marL="342900" indent="-342900" algn="l">
              <a:lnSpc>
                <a:spcPct val="120000"/>
              </a:lnSpc>
              <a:buFont typeface="Arial" panose="020B0604020202020204" pitchFamily="34" charset="0"/>
              <a:buChar char="•"/>
            </a:pPr>
            <a:r>
              <a:rPr lang="en-US" sz="2000" dirty="0" smtClean="0">
                <a:solidFill>
                  <a:schemeClr val="accent6"/>
                </a:solidFill>
                <a:latin typeface="Arial" panose="020B0604020202020204" pitchFamily="34" charset="0"/>
                <a:cs typeface="Arial" panose="020B0604020202020204" pitchFamily="34" charset="0"/>
              </a:rPr>
              <a:t>A stinky odor is added to natural gas</a:t>
            </a:r>
            <a:endParaRPr lang="en-US" sz="2000" dirty="0">
              <a:solidFill>
                <a:schemeClr val="accent6"/>
              </a:solidFill>
              <a:latin typeface="Arial" panose="020B0604020202020204" pitchFamily="34" charset="0"/>
              <a:cs typeface="Arial" panose="020B0604020202020204" pitchFamily="34" charset="0"/>
            </a:endParaRPr>
          </a:p>
          <a:p>
            <a:pPr marL="342900" indent="-342900" algn="l">
              <a:lnSpc>
                <a:spcPct val="120000"/>
              </a:lnSpc>
              <a:buFont typeface="Arial" panose="020B0604020202020204" pitchFamily="34" charset="0"/>
              <a:buChar char="•"/>
            </a:pPr>
            <a:r>
              <a:rPr lang="en-US" sz="2000" spc="-40" dirty="0">
                <a:solidFill>
                  <a:schemeClr val="accent6"/>
                </a:solidFill>
                <a:latin typeface="Arial" panose="020B0604020202020204" pitchFamily="34" charset="0"/>
                <a:cs typeface="Arial" panose="020B0604020202020204" pitchFamily="34" charset="0"/>
              </a:rPr>
              <a:t>Natural gas leaks can cause </a:t>
            </a:r>
            <a:r>
              <a:rPr lang="en-US" sz="2000" spc="-40" dirty="0" smtClean="0">
                <a:solidFill>
                  <a:schemeClr val="accent6"/>
                </a:solidFill>
                <a:latin typeface="Arial" panose="020B0604020202020204" pitchFamily="34" charset="0"/>
                <a:cs typeface="Arial" panose="020B0604020202020204" pitchFamily="34" charset="0"/>
              </a:rPr>
              <a:t>fires and explosions</a:t>
            </a:r>
            <a:endParaRPr lang="en-US" sz="2000" spc="-40" dirty="0">
              <a:solidFill>
                <a:schemeClr val="accent6"/>
              </a:solidFill>
              <a:latin typeface="Arial" panose="020B0604020202020204" pitchFamily="34" charset="0"/>
              <a:cs typeface="Arial" panose="020B0604020202020204" pitchFamily="34" charset="0"/>
            </a:endParaRPr>
          </a:p>
          <a:p>
            <a:pPr marL="342900" indent="-342900" algn="l">
              <a:lnSpc>
                <a:spcPct val="120000"/>
              </a:lnSpc>
              <a:buFont typeface="Arial" panose="020B0604020202020204" pitchFamily="34" charset="0"/>
              <a:buChar char="•"/>
            </a:pPr>
            <a:r>
              <a:rPr lang="en-US" sz="2000" dirty="0" smtClean="0">
                <a:solidFill>
                  <a:schemeClr val="accent6"/>
                </a:solidFill>
                <a:latin typeface="Arial" panose="020B0604020202020204" pitchFamily="34" charset="0"/>
                <a:cs typeface="Arial" panose="020B0604020202020204" pitchFamily="34" charset="0"/>
              </a:rPr>
              <a:t>Always call </a:t>
            </a:r>
            <a:r>
              <a:rPr lang="en-US" sz="2000" dirty="0">
                <a:solidFill>
                  <a:schemeClr val="accent6"/>
                </a:solidFill>
                <a:latin typeface="Arial" panose="020B0604020202020204" pitchFamily="34" charset="0"/>
                <a:cs typeface="Arial" panose="020B0604020202020204" pitchFamily="34" charset="0"/>
              </a:rPr>
              <a:t>811 before you </a:t>
            </a:r>
            <a:r>
              <a:rPr lang="en-US" sz="2000" dirty="0" smtClean="0">
                <a:solidFill>
                  <a:schemeClr val="accent6"/>
                </a:solidFill>
                <a:latin typeface="Arial" panose="020B0604020202020204" pitchFamily="34" charset="0"/>
                <a:cs typeface="Arial" panose="020B0604020202020204" pitchFamily="34" charset="0"/>
              </a:rPr>
              <a:t>dig</a:t>
            </a:r>
          </a:p>
          <a:p>
            <a:pPr marL="342900" indent="-342900" algn="l">
              <a:lnSpc>
                <a:spcPct val="120000"/>
              </a:lnSpc>
              <a:buFont typeface="Arial" panose="020B0604020202020204" pitchFamily="34" charset="0"/>
              <a:buChar char="•"/>
            </a:pPr>
            <a:r>
              <a:rPr lang="en-US" sz="2000" dirty="0" smtClean="0">
                <a:solidFill>
                  <a:schemeClr val="accent6"/>
                </a:solidFill>
                <a:latin typeface="Arial" panose="020B0604020202020204" pitchFamily="34" charset="0"/>
                <a:cs typeface="Arial" panose="020B0604020202020204" pitchFamily="34" charset="0"/>
              </a:rPr>
              <a:t>A malfunctioning gas appliance can produce carbon monoxide</a:t>
            </a:r>
            <a:endParaRPr lang="en-US" sz="2000" dirty="0">
              <a:solidFill>
                <a:schemeClr val="accent6"/>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70233" y="1733550"/>
            <a:ext cx="1295400" cy="1640840"/>
          </a:xfrm>
          <a:prstGeom prst="rect">
            <a:avLst/>
          </a:prstGeom>
        </p:spPr>
      </p:pic>
      <p:sp>
        <p:nvSpPr>
          <p:cNvPr id="10" name="Title 1"/>
          <p:cNvSpPr txBox="1">
            <a:spLocks/>
          </p:cNvSpPr>
          <p:nvPr/>
        </p:nvSpPr>
        <p:spPr>
          <a:xfrm>
            <a:off x="290084" y="209550"/>
            <a:ext cx="7101316" cy="733425"/>
          </a:xfrm>
          <a:prstGeom prst="rect">
            <a:avLst/>
          </a:prstGeom>
        </p:spPr>
        <p:txBody>
          <a:bodyPr/>
          <a:lstStyle>
            <a:lvl1pPr algn="l" rtl="0" eaLnBrk="0" fontAlgn="base" hangingPunct="0">
              <a:spcBef>
                <a:spcPct val="0"/>
              </a:spcBef>
              <a:spcAft>
                <a:spcPct val="0"/>
              </a:spcAft>
              <a:defRPr sz="3200" b="1">
                <a:solidFill>
                  <a:srgbClr val="0080FF"/>
                </a:solidFill>
                <a:latin typeface="+mj-lt"/>
                <a:ea typeface="+mj-ea"/>
                <a:cs typeface="Geneva" charset="0"/>
              </a:defRPr>
            </a:lvl1pPr>
            <a:lvl2pPr algn="l" rtl="0" eaLnBrk="0" fontAlgn="base" hangingPunct="0">
              <a:spcBef>
                <a:spcPct val="0"/>
              </a:spcBef>
              <a:spcAft>
                <a:spcPct val="0"/>
              </a:spcAft>
              <a:defRPr sz="3200" b="1">
                <a:solidFill>
                  <a:srgbClr val="223899"/>
                </a:solidFill>
                <a:latin typeface="Arial" charset="0"/>
                <a:ea typeface="Geneva" charset="0"/>
                <a:cs typeface="Geneva" charset="0"/>
              </a:defRPr>
            </a:lvl2pPr>
            <a:lvl3pPr algn="l" rtl="0" eaLnBrk="0" fontAlgn="base" hangingPunct="0">
              <a:spcBef>
                <a:spcPct val="0"/>
              </a:spcBef>
              <a:spcAft>
                <a:spcPct val="0"/>
              </a:spcAft>
              <a:defRPr sz="3200" b="1">
                <a:solidFill>
                  <a:srgbClr val="223899"/>
                </a:solidFill>
                <a:latin typeface="Arial" charset="0"/>
                <a:ea typeface="Geneva" charset="0"/>
                <a:cs typeface="Geneva" charset="0"/>
              </a:defRPr>
            </a:lvl3pPr>
            <a:lvl4pPr algn="l" rtl="0" eaLnBrk="0" fontAlgn="base" hangingPunct="0">
              <a:spcBef>
                <a:spcPct val="0"/>
              </a:spcBef>
              <a:spcAft>
                <a:spcPct val="0"/>
              </a:spcAft>
              <a:defRPr sz="3200" b="1">
                <a:solidFill>
                  <a:srgbClr val="223899"/>
                </a:solidFill>
                <a:latin typeface="Arial" charset="0"/>
                <a:ea typeface="Geneva" charset="0"/>
                <a:cs typeface="Geneva" charset="0"/>
              </a:defRPr>
            </a:lvl4pPr>
            <a:lvl5pPr algn="l" rtl="0" eaLnBrk="0" fontAlgn="base" hangingPunct="0">
              <a:spcBef>
                <a:spcPct val="0"/>
              </a:spcBef>
              <a:spcAft>
                <a:spcPct val="0"/>
              </a:spcAft>
              <a:defRPr sz="3200" b="1">
                <a:solidFill>
                  <a:srgbClr val="223899"/>
                </a:solidFill>
                <a:latin typeface="Arial" charset="0"/>
                <a:ea typeface="Geneva" charset="0"/>
                <a:cs typeface="Geneva" charset="0"/>
              </a:defRPr>
            </a:lvl5pPr>
            <a:lvl6pPr marL="457200" algn="l" rtl="0" fontAlgn="base">
              <a:spcBef>
                <a:spcPct val="0"/>
              </a:spcBef>
              <a:spcAft>
                <a:spcPct val="0"/>
              </a:spcAft>
              <a:defRPr sz="3200" b="1">
                <a:solidFill>
                  <a:srgbClr val="223899"/>
                </a:solidFill>
                <a:latin typeface="Arial" charset="0"/>
                <a:ea typeface="Geneva" charset="0"/>
              </a:defRPr>
            </a:lvl6pPr>
            <a:lvl7pPr marL="914400" algn="l" rtl="0" fontAlgn="base">
              <a:spcBef>
                <a:spcPct val="0"/>
              </a:spcBef>
              <a:spcAft>
                <a:spcPct val="0"/>
              </a:spcAft>
              <a:defRPr sz="3200" b="1">
                <a:solidFill>
                  <a:srgbClr val="223899"/>
                </a:solidFill>
                <a:latin typeface="Arial" charset="0"/>
                <a:ea typeface="Geneva" charset="0"/>
              </a:defRPr>
            </a:lvl7pPr>
            <a:lvl8pPr marL="1371600" algn="l" rtl="0" fontAlgn="base">
              <a:spcBef>
                <a:spcPct val="0"/>
              </a:spcBef>
              <a:spcAft>
                <a:spcPct val="0"/>
              </a:spcAft>
              <a:defRPr sz="3200" b="1">
                <a:solidFill>
                  <a:srgbClr val="223899"/>
                </a:solidFill>
                <a:latin typeface="Arial" charset="0"/>
                <a:ea typeface="Geneva" charset="0"/>
              </a:defRPr>
            </a:lvl8pPr>
            <a:lvl9pPr marL="1828800" algn="l" rtl="0" fontAlgn="base">
              <a:spcBef>
                <a:spcPct val="0"/>
              </a:spcBef>
              <a:spcAft>
                <a:spcPct val="0"/>
              </a:spcAft>
              <a:defRPr sz="3200" b="1">
                <a:solidFill>
                  <a:srgbClr val="223899"/>
                </a:solidFill>
                <a:latin typeface="Arial" charset="0"/>
                <a:ea typeface="Geneva" charset="0"/>
              </a:defRPr>
            </a:lvl9pPr>
          </a:lstStyle>
          <a:p>
            <a:r>
              <a:rPr lang="en-US" kern="0" dirty="0" smtClean="0">
                <a:solidFill>
                  <a:srgbClr val="175BAF"/>
                </a:solidFill>
                <a:latin typeface="Arial"/>
                <a:cs typeface="Arial"/>
              </a:rPr>
              <a:t>Show whatcha know…</a:t>
            </a:r>
            <a:endParaRPr lang="en-US" kern="0" dirty="0">
              <a:solidFill>
                <a:srgbClr val="175BAF"/>
              </a:solidFill>
              <a:latin typeface="Arial"/>
              <a:cs typeface="Arial"/>
            </a:endParaRPr>
          </a:p>
        </p:txBody>
      </p:sp>
      <p:sp>
        <p:nvSpPr>
          <p:cNvPr id="11" name="TextBox 10"/>
          <p:cNvSpPr txBox="1"/>
          <p:nvPr/>
        </p:nvSpPr>
        <p:spPr>
          <a:xfrm>
            <a:off x="381000" y="895350"/>
            <a:ext cx="6019800" cy="400110"/>
          </a:xfrm>
          <a:prstGeom prst="rect">
            <a:avLst/>
          </a:prstGeom>
          <a:noFill/>
        </p:spPr>
        <p:txBody>
          <a:bodyPr wrap="square" rtlCol="0">
            <a:spAutoFit/>
          </a:bodyPr>
          <a:lstStyle/>
          <a:p>
            <a:pPr algn="l"/>
            <a:r>
              <a:rPr lang="en-US" sz="2000" b="1" dirty="0" smtClean="0">
                <a:solidFill>
                  <a:schemeClr val="tx1">
                    <a:lumMod val="65000"/>
                    <a:lumOff val="35000"/>
                  </a:schemeClr>
                </a:solidFill>
                <a:latin typeface="Arial" panose="020B0604020202020204" pitchFamily="34" charset="0"/>
                <a:cs typeface="Arial" panose="020B0604020202020204" pitchFamily="34" charset="0"/>
              </a:rPr>
              <a:t>Elaborate on the points below.</a:t>
            </a:r>
          </a:p>
        </p:txBody>
      </p:sp>
    </p:spTree>
    <p:extLst>
      <p:ext uri="{BB962C8B-B14F-4D97-AF65-F5344CB8AC3E}">
        <p14:creationId xmlns:p14="http://schemas.microsoft.com/office/powerpoint/2010/main" val="2487776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1000" tmFilter="0, 0; .2, .5; .8, .5; 1, 0"/>
                                        <p:tgtEl>
                                          <p:spTgt spid="11"/>
                                        </p:tgtEl>
                                      </p:cBhvr>
                                    </p:animEffect>
                                    <p:animScale>
                                      <p:cBhvr>
                                        <p:cTn id="7" dur="50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4887913"/>
            <a:ext cx="533400" cy="274637"/>
          </a:xfrm>
        </p:spPr>
        <p:txBody>
          <a:bodyPr/>
          <a:lstStyle/>
          <a:p>
            <a:fld id="{1910CB5C-FA00-44BC-8C81-665BD0303758}" type="slidenum">
              <a:rPr lang="en-US" smtClean="0"/>
              <a:pPr/>
              <a:t>32</a:t>
            </a:fld>
            <a:endParaRPr lang="en-US" dirty="0"/>
          </a:p>
        </p:txBody>
      </p:sp>
      <p:sp>
        <p:nvSpPr>
          <p:cNvPr id="8" name="TextBox 7"/>
          <p:cNvSpPr txBox="1"/>
          <p:nvPr/>
        </p:nvSpPr>
        <p:spPr>
          <a:xfrm>
            <a:off x="457200" y="969264"/>
            <a:ext cx="8382000" cy="2998770"/>
          </a:xfrm>
          <a:prstGeom prst="rect">
            <a:avLst/>
          </a:prstGeom>
          <a:noFill/>
        </p:spPr>
        <p:txBody>
          <a:bodyPr wrap="square" rtlCol="0">
            <a:spAutoFit/>
          </a:bodyPr>
          <a:lstStyle/>
          <a:p>
            <a:pPr marL="342900" indent="-342900">
              <a:lnSpc>
                <a:spcPct val="110000"/>
              </a:lnSpc>
              <a:buFont typeface="+mj-lt"/>
              <a:buAutoNum type="arabicPeriod"/>
            </a:pPr>
            <a:r>
              <a:rPr lang="en-US" sz="2000" dirty="0">
                <a:solidFill>
                  <a:schemeClr val="accent6"/>
                </a:solidFill>
                <a:latin typeface="Arial" panose="020B0604020202020204" pitchFamily="34" charset="0"/>
                <a:cs typeface="Arial" panose="020B0604020202020204" pitchFamily="34" charset="0"/>
              </a:rPr>
              <a:t>In your group, </a:t>
            </a:r>
            <a:r>
              <a:rPr lang="en-US" sz="2000" dirty="0" smtClean="0">
                <a:solidFill>
                  <a:schemeClr val="accent6"/>
                </a:solidFill>
                <a:latin typeface="Arial" panose="020B0604020202020204" pitchFamily="34" charset="0"/>
                <a:cs typeface="Arial" panose="020B0604020202020204" pitchFamily="34" charset="0"/>
              </a:rPr>
              <a:t>make a </a:t>
            </a:r>
            <a:r>
              <a:rPr lang="en-US" sz="2000" dirty="0">
                <a:solidFill>
                  <a:schemeClr val="accent6"/>
                </a:solidFill>
                <a:latin typeface="Arial" panose="020B0604020202020204" pitchFamily="34" charset="0"/>
                <a:cs typeface="Arial" panose="020B0604020202020204" pitchFamily="34" charset="0"/>
              </a:rPr>
              <a:t>list of safety </a:t>
            </a:r>
            <a:r>
              <a:rPr lang="en-US" sz="2000" i="1" dirty="0">
                <a:solidFill>
                  <a:schemeClr val="accent6"/>
                </a:solidFill>
                <a:latin typeface="Arial" panose="020B0604020202020204" pitchFamily="34" charset="0"/>
                <a:cs typeface="Arial" panose="020B0604020202020204" pitchFamily="34" charset="0"/>
              </a:rPr>
              <a:t>Do’s &amp; Don’ts</a:t>
            </a:r>
            <a:r>
              <a:rPr lang="en-US" sz="2000" dirty="0">
                <a:solidFill>
                  <a:schemeClr val="accent6"/>
                </a:solidFill>
                <a:latin typeface="Arial" panose="020B0604020202020204" pitchFamily="34" charset="0"/>
                <a:cs typeface="Arial" panose="020B0604020202020204" pitchFamily="34" charset="0"/>
              </a:rPr>
              <a:t> for </a:t>
            </a:r>
            <a:br>
              <a:rPr lang="en-US" sz="2000" dirty="0">
                <a:solidFill>
                  <a:schemeClr val="accent6"/>
                </a:solidFill>
                <a:latin typeface="Arial" panose="020B0604020202020204" pitchFamily="34" charset="0"/>
                <a:cs typeface="Arial" panose="020B0604020202020204" pitchFamily="34" charset="0"/>
              </a:rPr>
            </a:br>
            <a:r>
              <a:rPr lang="en-US" sz="2000" dirty="0">
                <a:solidFill>
                  <a:schemeClr val="accent6"/>
                </a:solidFill>
                <a:latin typeface="Arial" panose="020B0604020202020204" pitchFamily="34" charset="0"/>
                <a:cs typeface="Arial" panose="020B0604020202020204" pitchFamily="34" charset="0"/>
              </a:rPr>
              <a:t>electricity and natural </a:t>
            </a:r>
            <a:r>
              <a:rPr lang="en-US" sz="2000" dirty="0" smtClean="0">
                <a:solidFill>
                  <a:schemeClr val="accent6"/>
                </a:solidFill>
                <a:latin typeface="Arial" panose="020B0604020202020204" pitchFamily="34" charset="0"/>
                <a:cs typeface="Arial" panose="020B0604020202020204" pitchFamily="34" charset="0"/>
              </a:rPr>
              <a:t>gas.</a:t>
            </a:r>
            <a:endParaRPr lang="en-US" sz="2000" dirty="0">
              <a:solidFill>
                <a:schemeClr val="accent6"/>
              </a:solidFill>
              <a:latin typeface="Arial" panose="020B0604020202020204" pitchFamily="34" charset="0"/>
              <a:cs typeface="Arial" panose="020B0604020202020204" pitchFamily="34" charset="0"/>
            </a:endParaRPr>
          </a:p>
          <a:p>
            <a:pPr marL="342900" indent="-342900">
              <a:lnSpc>
                <a:spcPct val="110000"/>
              </a:lnSpc>
              <a:buFont typeface="+mj-lt"/>
              <a:buAutoNum type="arabicPeriod"/>
            </a:pPr>
            <a:r>
              <a:rPr lang="en-US" sz="2000" dirty="0">
                <a:solidFill>
                  <a:schemeClr val="accent6"/>
                </a:solidFill>
                <a:latin typeface="Arial" panose="020B0604020202020204" pitchFamily="34" charset="0"/>
                <a:cs typeface="Arial" panose="020B0604020202020204" pitchFamily="34" charset="0"/>
              </a:rPr>
              <a:t>All of the items on your list are important, but </a:t>
            </a:r>
            <a:r>
              <a:rPr lang="en-US" sz="2000" dirty="0" smtClean="0">
                <a:solidFill>
                  <a:schemeClr val="accent6"/>
                </a:solidFill>
                <a:latin typeface="Arial" panose="020B0604020202020204" pitchFamily="34" charset="0"/>
                <a:cs typeface="Arial" panose="020B0604020202020204" pitchFamily="34" charset="0"/>
              </a:rPr>
              <a:t>put </a:t>
            </a:r>
            <a:r>
              <a:rPr lang="en-US" sz="2000" dirty="0">
                <a:solidFill>
                  <a:schemeClr val="accent6"/>
                </a:solidFill>
                <a:latin typeface="Arial" panose="020B0604020202020204" pitchFamily="34" charset="0"/>
                <a:cs typeface="Arial" panose="020B0604020202020204" pitchFamily="34" charset="0"/>
              </a:rPr>
              <a:t>them in </a:t>
            </a:r>
            <a:r>
              <a:rPr lang="en-US" sz="2000" dirty="0" smtClean="0">
                <a:solidFill>
                  <a:schemeClr val="accent6"/>
                </a:solidFill>
                <a:latin typeface="Arial" panose="020B0604020202020204" pitchFamily="34" charset="0"/>
                <a:cs typeface="Arial" panose="020B0604020202020204" pitchFamily="34" charset="0"/>
              </a:rPr>
              <a:t>order </a:t>
            </a:r>
            <a:r>
              <a:rPr lang="en-US" sz="2000" dirty="0">
                <a:solidFill>
                  <a:schemeClr val="accent6"/>
                </a:solidFill>
                <a:latin typeface="Arial" panose="020B0604020202020204" pitchFamily="34" charset="0"/>
                <a:cs typeface="Arial" panose="020B0604020202020204" pitchFamily="34" charset="0"/>
              </a:rPr>
              <a:t>of priority — what are the most important </a:t>
            </a:r>
            <a:r>
              <a:rPr lang="en-US" sz="2000" b="1" dirty="0" smtClean="0">
                <a:solidFill>
                  <a:schemeClr val="accent6"/>
                </a:solidFill>
                <a:latin typeface="Arial" panose="020B0604020202020204" pitchFamily="34" charset="0"/>
                <a:cs typeface="Arial" panose="020B0604020202020204" pitchFamily="34" charset="0"/>
              </a:rPr>
              <a:t>messages</a:t>
            </a:r>
            <a:r>
              <a:rPr lang="en-US" sz="2000" dirty="0" smtClean="0">
                <a:solidFill>
                  <a:schemeClr val="accent6"/>
                </a:solidFill>
                <a:latin typeface="Arial" panose="020B0604020202020204" pitchFamily="34" charset="0"/>
                <a:cs typeface="Arial" panose="020B0604020202020204" pitchFamily="34" charset="0"/>
              </a:rPr>
              <a:t> on your list?</a:t>
            </a:r>
            <a:endParaRPr lang="en-US" sz="2000" dirty="0">
              <a:solidFill>
                <a:schemeClr val="accent6"/>
              </a:solidFill>
              <a:latin typeface="Arial" panose="020B0604020202020204" pitchFamily="34" charset="0"/>
              <a:cs typeface="Arial" panose="020B0604020202020204" pitchFamily="34" charset="0"/>
            </a:endParaRPr>
          </a:p>
          <a:p>
            <a:pPr marL="342900" indent="-342900">
              <a:lnSpc>
                <a:spcPct val="110000"/>
              </a:lnSpc>
              <a:buFont typeface="+mj-lt"/>
              <a:buAutoNum type="arabicPeriod"/>
            </a:pPr>
            <a:r>
              <a:rPr lang="en-US" sz="2000" dirty="0">
                <a:solidFill>
                  <a:schemeClr val="accent6"/>
                </a:solidFill>
                <a:latin typeface="Arial" panose="020B0604020202020204" pitchFamily="34" charset="0"/>
                <a:cs typeface="Arial" panose="020B0604020202020204" pitchFamily="34" charset="0"/>
              </a:rPr>
              <a:t>Imagine you need to teach your highest priorities to </a:t>
            </a:r>
            <a:r>
              <a:rPr lang="en-US" sz="2000" dirty="0" smtClean="0">
                <a:solidFill>
                  <a:schemeClr val="accent6"/>
                </a:solidFill>
                <a:latin typeface="Arial" panose="020B0604020202020204" pitchFamily="34" charset="0"/>
                <a:cs typeface="Arial" panose="020B0604020202020204" pitchFamily="34" charset="0"/>
              </a:rPr>
              <a:t>younger kids.</a:t>
            </a:r>
          </a:p>
          <a:p>
            <a:pPr marL="800100" lvl="1" indent="-342900">
              <a:lnSpc>
                <a:spcPct val="110000"/>
              </a:lnSpc>
              <a:buFont typeface="Courier New" panose="02070309020205020404" pitchFamily="49" charset="0"/>
              <a:buChar char="o"/>
            </a:pPr>
            <a:r>
              <a:rPr lang="en-US" sz="1600" dirty="0">
                <a:solidFill>
                  <a:schemeClr val="accent6"/>
                </a:solidFill>
                <a:latin typeface="Arial" panose="020B0604020202020204" pitchFamily="34" charset="0"/>
                <a:cs typeface="Arial" panose="020B0604020202020204" pitchFamily="34" charset="0"/>
              </a:rPr>
              <a:t>How can you reach them? What will get their attention? </a:t>
            </a:r>
          </a:p>
          <a:p>
            <a:pPr marL="800100" lvl="1" indent="-342900">
              <a:lnSpc>
                <a:spcPct val="110000"/>
              </a:lnSpc>
              <a:buFont typeface="Courier New" panose="02070309020205020404" pitchFamily="49" charset="0"/>
              <a:buChar char="o"/>
            </a:pPr>
            <a:r>
              <a:rPr lang="en-US" sz="1600" dirty="0">
                <a:solidFill>
                  <a:schemeClr val="accent6"/>
                </a:solidFill>
                <a:latin typeface="Arial" panose="020B0604020202020204" pitchFamily="34" charset="0"/>
                <a:cs typeface="Arial" panose="020B0604020202020204" pitchFamily="34" charset="0"/>
              </a:rPr>
              <a:t>Create a list of </a:t>
            </a:r>
            <a:r>
              <a:rPr lang="en-US" sz="1600" b="1" dirty="0" smtClean="0">
                <a:solidFill>
                  <a:schemeClr val="accent6"/>
                </a:solidFill>
                <a:latin typeface="Arial" panose="020B0604020202020204" pitchFamily="34" charset="0"/>
                <a:cs typeface="Arial" panose="020B0604020202020204" pitchFamily="34" charset="0"/>
              </a:rPr>
              <a:t>strategies</a:t>
            </a:r>
            <a:r>
              <a:rPr lang="en-US" sz="1600" dirty="0" smtClean="0">
                <a:solidFill>
                  <a:schemeClr val="accent6"/>
                </a:solidFill>
                <a:latin typeface="Arial" panose="020B0604020202020204" pitchFamily="34" charset="0"/>
                <a:cs typeface="Arial" panose="020B0604020202020204" pitchFamily="34" charset="0"/>
              </a:rPr>
              <a:t> to </a:t>
            </a:r>
            <a:r>
              <a:rPr lang="en-US" sz="1600" dirty="0">
                <a:solidFill>
                  <a:schemeClr val="accent6"/>
                </a:solidFill>
                <a:latin typeface="Arial" panose="020B0604020202020204" pitchFamily="34" charset="0"/>
                <a:cs typeface="Arial" panose="020B0604020202020204" pitchFamily="34" charset="0"/>
              </a:rPr>
              <a:t>reach and teach kids in elementary </a:t>
            </a:r>
            <a:r>
              <a:rPr lang="en-US" sz="1600" dirty="0" smtClean="0">
                <a:solidFill>
                  <a:schemeClr val="accent6"/>
                </a:solidFill>
                <a:latin typeface="Arial" panose="020B0604020202020204" pitchFamily="34" charset="0"/>
                <a:cs typeface="Arial" panose="020B0604020202020204" pitchFamily="34" charset="0"/>
              </a:rPr>
              <a:t>school.</a:t>
            </a:r>
            <a:endParaRPr lang="en-US" sz="1600" dirty="0">
              <a:solidFill>
                <a:schemeClr val="accent6"/>
              </a:solidFill>
              <a:latin typeface="Arial" panose="020B0604020202020204" pitchFamily="34" charset="0"/>
              <a:cs typeface="Arial" panose="020B0604020202020204" pitchFamily="34" charset="0"/>
            </a:endParaRPr>
          </a:p>
          <a:p>
            <a:pPr marL="342900" indent="-342900">
              <a:lnSpc>
                <a:spcPct val="110000"/>
              </a:lnSpc>
              <a:buFont typeface="+mj-lt"/>
              <a:buAutoNum type="arabicPeriod"/>
            </a:pPr>
            <a:r>
              <a:rPr lang="en-US" sz="2000" spc="-90" dirty="0" smtClean="0">
                <a:solidFill>
                  <a:schemeClr val="accent6"/>
                </a:solidFill>
                <a:latin typeface="Arial" panose="020B0604020202020204" pitchFamily="34" charset="0"/>
                <a:cs typeface="Arial" panose="020B0604020202020204" pitchFamily="34" charset="0"/>
              </a:rPr>
              <a:t>Choose four or more of your messages and at </a:t>
            </a:r>
            <a:r>
              <a:rPr lang="en-US" sz="2000" spc="-90" dirty="0">
                <a:solidFill>
                  <a:schemeClr val="accent6"/>
                </a:solidFill>
                <a:latin typeface="Arial" panose="020B0604020202020204" pitchFamily="34" charset="0"/>
                <a:cs typeface="Arial" panose="020B0604020202020204" pitchFamily="34" charset="0"/>
              </a:rPr>
              <a:t>least two </a:t>
            </a:r>
            <a:r>
              <a:rPr lang="en-US" sz="2000" spc="-90" dirty="0" smtClean="0">
                <a:solidFill>
                  <a:schemeClr val="accent6"/>
                </a:solidFill>
                <a:latin typeface="Arial" panose="020B0604020202020204" pitchFamily="34" charset="0"/>
                <a:cs typeface="Arial" panose="020B0604020202020204" pitchFamily="34" charset="0"/>
              </a:rPr>
              <a:t>strategies. </a:t>
            </a:r>
            <a:br>
              <a:rPr lang="en-US" sz="2000" spc="-90" dirty="0" smtClean="0">
                <a:solidFill>
                  <a:schemeClr val="accent6"/>
                </a:solidFill>
                <a:latin typeface="Arial" panose="020B0604020202020204" pitchFamily="34" charset="0"/>
                <a:cs typeface="Arial" panose="020B0604020202020204" pitchFamily="34" charset="0"/>
              </a:rPr>
            </a:br>
            <a:r>
              <a:rPr lang="en-US" sz="2000" spc="-90" dirty="0" smtClean="0">
                <a:solidFill>
                  <a:schemeClr val="accent6"/>
                </a:solidFill>
                <a:latin typeface="Arial" panose="020B0604020202020204" pitchFamily="34" charset="0"/>
                <a:cs typeface="Arial" panose="020B0604020202020204" pitchFamily="34" charset="0"/>
              </a:rPr>
              <a:t>         </a:t>
            </a:r>
            <a:r>
              <a:rPr lang="en-US" sz="2000" dirty="0" smtClean="0">
                <a:solidFill>
                  <a:schemeClr val="accent6"/>
                </a:solidFill>
                <a:latin typeface="Arial" panose="020B0604020202020204" pitchFamily="34" charset="0"/>
                <a:cs typeface="Arial" panose="020B0604020202020204" pitchFamily="34" charset="0"/>
              </a:rPr>
              <a:t>Then – go bring them to life!  </a:t>
            </a:r>
            <a:endParaRPr lang="en-US" sz="2000" dirty="0">
              <a:solidFill>
                <a:schemeClr val="accent6"/>
              </a:solidFill>
              <a:latin typeface="Arial" panose="020B0604020202020204" pitchFamily="34" charset="0"/>
              <a:cs typeface="Arial" panose="020B0604020202020204" pitchFamily="34" charset="0"/>
            </a:endParaRPr>
          </a:p>
        </p:txBody>
      </p:sp>
      <p:pic>
        <p:nvPicPr>
          <p:cNvPr id="4098" name="Picture 2" descr="C:\Users\a0r04v\AppData\Local\Microsoft\Windows\INetCache\IE\67IR8AHA\megaphone2[1].p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10400" y="57150"/>
            <a:ext cx="1987826" cy="1524000"/>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a:xfrm>
            <a:off x="457200" y="285750"/>
            <a:ext cx="8229600" cy="841376"/>
          </a:xfrm>
          <a:prstGeom prst="rect">
            <a:avLst/>
          </a:prstGeom>
        </p:spPr>
        <p:txBody>
          <a:bodyPr/>
          <a:lstStyle>
            <a:lvl1pPr algn="l" rtl="0" eaLnBrk="0" fontAlgn="base" hangingPunct="0">
              <a:spcBef>
                <a:spcPct val="0"/>
              </a:spcBef>
              <a:spcAft>
                <a:spcPct val="0"/>
              </a:spcAft>
              <a:defRPr sz="3200" b="1">
                <a:solidFill>
                  <a:srgbClr val="0080FF"/>
                </a:solidFill>
                <a:latin typeface="+mj-lt"/>
                <a:ea typeface="+mj-ea"/>
                <a:cs typeface="Geneva" charset="0"/>
              </a:defRPr>
            </a:lvl1pPr>
            <a:lvl2pPr algn="l" rtl="0" eaLnBrk="0" fontAlgn="base" hangingPunct="0">
              <a:spcBef>
                <a:spcPct val="0"/>
              </a:spcBef>
              <a:spcAft>
                <a:spcPct val="0"/>
              </a:spcAft>
              <a:defRPr sz="3200" b="1">
                <a:solidFill>
                  <a:srgbClr val="223899"/>
                </a:solidFill>
                <a:latin typeface="Arial" charset="0"/>
                <a:ea typeface="Geneva" charset="0"/>
                <a:cs typeface="Geneva" charset="0"/>
              </a:defRPr>
            </a:lvl2pPr>
            <a:lvl3pPr algn="l" rtl="0" eaLnBrk="0" fontAlgn="base" hangingPunct="0">
              <a:spcBef>
                <a:spcPct val="0"/>
              </a:spcBef>
              <a:spcAft>
                <a:spcPct val="0"/>
              </a:spcAft>
              <a:defRPr sz="3200" b="1">
                <a:solidFill>
                  <a:srgbClr val="223899"/>
                </a:solidFill>
                <a:latin typeface="Arial" charset="0"/>
                <a:ea typeface="Geneva" charset="0"/>
                <a:cs typeface="Geneva" charset="0"/>
              </a:defRPr>
            </a:lvl3pPr>
            <a:lvl4pPr algn="l" rtl="0" eaLnBrk="0" fontAlgn="base" hangingPunct="0">
              <a:spcBef>
                <a:spcPct val="0"/>
              </a:spcBef>
              <a:spcAft>
                <a:spcPct val="0"/>
              </a:spcAft>
              <a:defRPr sz="3200" b="1">
                <a:solidFill>
                  <a:srgbClr val="223899"/>
                </a:solidFill>
                <a:latin typeface="Arial" charset="0"/>
                <a:ea typeface="Geneva" charset="0"/>
                <a:cs typeface="Geneva" charset="0"/>
              </a:defRPr>
            </a:lvl4pPr>
            <a:lvl5pPr algn="l" rtl="0" eaLnBrk="0" fontAlgn="base" hangingPunct="0">
              <a:spcBef>
                <a:spcPct val="0"/>
              </a:spcBef>
              <a:spcAft>
                <a:spcPct val="0"/>
              </a:spcAft>
              <a:defRPr sz="3200" b="1">
                <a:solidFill>
                  <a:srgbClr val="223899"/>
                </a:solidFill>
                <a:latin typeface="Arial" charset="0"/>
                <a:ea typeface="Geneva" charset="0"/>
                <a:cs typeface="Geneva" charset="0"/>
              </a:defRPr>
            </a:lvl5pPr>
            <a:lvl6pPr marL="457200" algn="l" rtl="0" fontAlgn="base">
              <a:spcBef>
                <a:spcPct val="0"/>
              </a:spcBef>
              <a:spcAft>
                <a:spcPct val="0"/>
              </a:spcAft>
              <a:defRPr sz="3200" b="1">
                <a:solidFill>
                  <a:srgbClr val="223899"/>
                </a:solidFill>
                <a:latin typeface="Arial" charset="0"/>
                <a:ea typeface="Geneva" charset="0"/>
              </a:defRPr>
            </a:lvl6pPr>
            <a:lvl7pPr marL="914400" algn="l" rtl="0" fontAlgn="base">
              <a:spcBef>
                <a:spcPct val="0"/>
              </a:spcBef>
              <a:spcAft>
                <a:spcPct val="0"/>
              </a:spcAft>
              <a:defRPr sz="3200" b="1">
                <a:solidFill>
                  <a:srgbClr val="223899"/>
                </a:solidFill>
                <a:latin typeface="Arial" charset="0"/>
                <a:ea typeface="Geneva" charset="0"/>
              </a:defRPr>
            </a:lvl7pPr>
            <a:lvl8pPr marL="1371600" algn="l" rtl="0" fontAlgn="base">
              <a:spcBef>
                <a:spcPct val="0"/>
              </a:spcBef>
              <a:spcAft>
                <a:spcPct val="0"/>
              </a:spcAft>
              <a:defRPr sz="3200" b="1">
                <a:solidFill>
                  <a:srgbClr val="223899"/>
                </a:solidFill>
                <a:latin typeface="Arial" charset="0"/>
                <a:ea typeface="Geneva" charset="0"/>
              </a:defRPr>
            </a:lvl8pPr>
            <a:lvl9pPr marL="1828800" algn="l" rtl="0" fontAlgn="base">
              <a:spcBef>
                <a:spcPct val="0"/>
              </a:spcBef>
              <a:spcAft>
                <a:spcPct val="0"/>
              </a:spcAft>
              <a:defRPr sz="3200" b="1">
                <a:solidFill>
                  <a:srgbClr val="223899"/>
                </a:solidFill>
                <a:latin typeface="Arial" charset="0"/>
                <a:ea typeface="Geneva" charset="0"/>
              </a:defRPr>
            </a:lvl9pPr>
          </a:lstStyle>
          <a:p>
            <a:r>
              <a:rPr lang="en-US" dirty="0">
                <a:solidFill>
                  <a:srgbClr val="175BAF"/>
                </a:solidFill>
                <a:latin typeface="Arial"/>
                <a:cs typeface="Arial"/>
              </a:rPr>
              <a:t>Your turn to spread the word!</a:t>
            </a:r>
          </a:p>
        </p:txBody>
      </p:sp>
    </p:spTree>
    <p:extLst>
      <p:ext uri="{BB962C8B-B14F-4D97-AF65-F5344CB8AC3E}">
        <p14:creationId xmlns:p14="http://schemas.microsoft.com/office/powerpoint/2010/main" val="232797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200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20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4000"/>
                            </p:stCondLst>
                            <p:childTnLst>
                              <p:par>
                                <p:cTn id="10" presetID="2" presetClass="entr" presetSubtype="4" fill="hold" nodeType="afterEffect">
                                  <p:stCondLst>
                                    <p:cond delay="600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additive="base">
                                        <p:cTn id="12" dur="20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3" dur="20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2000"/>
                            </p:stCondLst>
                            <p:childTnLst>
                              <p:par>
                                <p:cTn id="15" presetID="2" presetClass="entr" presetSubtype="4" fill="hold" nodeType="afterEffect">
                                  <p:stCondLst>
                                    <p:cond delay="600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additive="base">
                                        <p:cTn id="17" dur="20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18" dur="20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20000"/>
                            </p:stCondLst>
                            <p:childTnLst>
                              <p:par>
                                <p:cTn id="20" presetID="2" presetClass="entr" presetSubtype="4" fill="hold" nodeType="afterEffect">
                                  <p:stCondLst>
                                    <p:cond delay="3000"/>
                                  </p:stCondLst>
                                  <p:childTnLst>
                                    <p:set>
                                      <p:cBhvr>
                                        <p:cTn id="21" dur="1" fill="hold">
                                          <p:stCondLst>
                                            <p:cond delay="0"/>
                                          </p:stCondLst>
                                        </p:cTn>
                                        <p:tgtEl>
                                          <p:spTgt spid="8">
                                            <p:txEl>
                                              <p:pRg st="3" end="3"/>
                                            </p:txEl>
                                          </p:spTgt>
                                        </p:tgtEl>
                                        <p:attrNameLst>
                                          <p:attrName>style.visibility</p:attrName>
                                        </p:attrNameLst>
                                      </p:cBhvr>
                                      <p:to>
                                        <p:strVal val="visible"/>
                                      </p:to>
                                    </p:set>
                                    <p:anim calcmode="lin" valueType="num">
                                      <p:cBhvr additive="base">
                                        <p:cTn id="22" dur="20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3" dur="20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par>
                          <p:cTn id="24" fill="hold">
                            <p:stCondLst>
                              <p:cond delay="25000"/>
                            </p:stCondLst>
                            <p:childTnLst>
                              <p:par>
                                <p:cTn id="25" presetID="2" presetClass="entr" presetSubtype="4" fill="hold" nodeType="afterEffect">
                                  <p:stCondLst>
                                    <p:cond delay="300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additive="base">
                                        <p:cTn id="27" dur="20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8" dur="20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par>
                          <p:cTn id="29" fill="hold">
                            <p:stCondLst>
                              <p:cond delay="30000"/>
                            </p:stCondLst>
                            <p:childTnLst>
                              <p:par>
                                <p:cTn id="30" presetID="2" presetClass="entr" presetSubtype="4" fill="hold" nodeType="afterEffect">
                                  <p:stCondLst>
                                    <p:cond delay="5000"/>
                                  </p:stCondLst>
                                  <p:childTnLst>
                                    <p:set>
                                      <p:cBhvr>
                                        <p:cTn id="31" dur="1" fill="hold">
                                          <p:stCondLst>
                                            <p:cond delay="0"/>
                                          </p:stCondLst>
                                        </p:cTn>
                                        <p:tgtEl>
                                          <p:spTgt spid="8">
                                            <p:txEl>
                                              <p:pRg st="5" end="5"/>
                                            </p:txEl>
                                          </p:spTgt>
                                        </p:tgtEl>
                                        <p:attrNameLst>
                                          <p:attrName>style.visibility</p:attrName>
                                        </p:attrNameLst>
                                      </p:cBhvr>
                                      <p:to>
                                        <p:strVal val="visible"/>
                                      </p:to>
                                    </p:set>
                                    <p:anim calcmode="lin" valueType="num">
                                      <p:cBhvr additive="base">
                                        <p:cTn id="32" dur="20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33" dur="20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par>
                          <p:cTn id="34" fill="hold">
                            <p:stCondLst>
                              <p:cond delay="37000"/>
                            </p:stCondLst>
                            <p:childTnLst>
                              <p:par>
                                <p:cTn id="35" presetID="32" presetClass="emph" presetSubtype="0" fill="hold" nodeType="afterEffect">
                                  <p:stCondLst>
                                    <p:cond delay="1000"/>
                                  </p:stCondLst>
                                  <p:childTnLst>
                                    <p:animRot by="120000">
                                      <p:cBhvr>
                                        <p:cTn id="36" dur="100" fill="hold">
                                          <p:stCondLst>
                                            <p:cond delay="0"/>
                                          </p:stCondLst>
                                        </p:cTn>
                                        <p:tgtEl>
                                          <p:spTgt spid="4098"/>
                                        </p:tgtEl>
                                        <p:attrNameLst>
                                          <p:attrName>r</p:attrName>
                                        </p:attrNameLst>
                                      </p:cBhvr>
                                    </p:animRot>
                                    <p:animRot by="-240000">
                                      <p:cBhvr>
                                        <p:cTn id="37" dur="200" fill="hold">
                                          <p:stCondLst>
                                            <p:cond delay="200"/>
                                          </p:stCondLst>
                                        </p:cTn>
                                        <p:tgtEl>
                                          <p:spTgt spid="4098"/>
                                        </p:tgtEl>
                                        <p:attrNameLst>
                                          <p:attrName>r</p:attrName>
                                        </p:attrNameLst>
                                      </p:cBhvr>
                                    </p:animRot>
                                    <p:animRot by="240000">
                                      <p:cBhvr>
                                        <p:cTn id="38" dur="200" fill="hold">
                                          <p:stCondLst>
                                            <p:cond delay="400"/>
                                          </p:stCondLst>
                                        </p:cTn>
                                        <p:tgtEl>
                                          <p:spTgt spid="4098"/>
                                        </p:tgtEl>
                                        <p:attrNameLst>
                                          <p:attrName>r</p:attrName>
                                        </p:attrNameLst>
                                      </p:cBhvr>
                                    </p:animRot>
                                    <p:animRot by="-240000">
                                      <p:cBhvr>
                                        <p:cTn id="39" dur="200" fill="hold">
                                          <p:stCondLst>
                                            <p:cond delay="600"/>
                                          </p:stCondLst>
                                        </p:cTn>
                                        <p:tgtEl>
                                          <p:spTgt spid="4098"/>
                                        </p:tgtEl>
                                        <p:attrNameLst>
                                          <p:attrName>r</p:attrName>
                                        </p:attrNameLst>
                                      </p:cBhvr>
                                    </p:animRot>
                                    <p:animRot by="120000">
                                      <p:cBhvr>
                                        <p:cTn id="40" dur="200" fill="hold">
                                          <p:stCondLst>
                                            <p:cond delay="800"/>
                                          </p:stCondLst>
                                        </p:cTn>
                                        <p:tgtEl>
                                          <p:spTgt spid="409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0" y="4887913"/>
            <a:ext cx="533400" cy="274637"/>
          </a:xfrm>
        </p:spPr>
        <p:txBody>
          <a:bodyPr/>
          <a:lstStyle/>
          <a:p>
            <a:fld id="{1910CB5C-FA00-44BC-8C81-665BD0303758}" type="slidenum">
              <a:rPr lang="en-US" smtClean="0"/>
              <a:pPr/>
              <a:t>33</a:t>
            </a:fld>
            <a:endParaRPr lang="en-US" dirty="0"/>
          </a:p>
        </p:txBody>
      </p:sp>
      <p:sp>
        <p:nvSpPr>
          <p:cNvPr id="11" name="Title 1"/>
          <p:cNvSpPr txBox="1">
            <a:spLocks/>
          </p:cNvSpPr>
          <p:nvPr/>
        </p:nvSpPr>
        <p:spPr>
          <a:xfrm>
            <a:off x="457200" y="285750"/>
            <a:ext cx="8229600" cy="841376"/>
          </a:xfrm>
          <a:prstGeom prst="rect">
            <a:avLst/>
          </a:prstGeom>
        </p:spPr>
        <p:txBody>
          <a:bodyPr/>
          <a:lstStyle>
            <a:lvl1pPr algn="l" rtl="0" eaLnBrk="0" fontAlgn="base" hangingPunct="0">
              <a:spcBef>
                <a:spcPct val="0"/>
              </a:spcBef>
              <a:spcAft>
                <a:spcPct val="0"/>
              </a:spcAft>
              <a:defRPr sz="3200" b="1">
                <a:solidFill>
                  <a:srgbClr val="0080FF"/>
                </a:solidFill>
                <a:latin typeface="+mj-lt"/>
                <a:ea typeface="+mj-ea"/>
                <a:cs typeface="Geneva" charset="0"/>
              </a:defRPr>
            </a:lvl1pPr>
            <a:lvl2pPr algn="l" rtl="0" eaLnBrk="0" fontAlgn="base" hangingPunct="0">
              <a:spcBef>
                <a:spcPct val="0"/>
              </a:spcBef>
              <a:spcAft>
                <a:spcPct val="0"/>
              </a:spcAft>
              <a:defRPr sz="3200" b="1">
                <a:solidFill>
                  <a:srgbClr val="223899"/>
                </a:solidFill>
                <a:latin typeface="Arial" charset="0"/>
                <a:ea typeface="Geneva" charset="0"/>
                <a:cs typeface="Geneva" charset="0"/>
              </a:defRPr>
            </a:lvl2pPr>
            <a:lvl3pPr algn="l" rtl="0" eaLnBrk="0" fontAlgn="base" hangingPunct="0">
              <a:spcBef>
                <a:spcPct val="0"/>
              </a:spcBef>
              <a:spcAft>
                <a:spcPct val="0"/>
              </a:spcAft>
              <a:defRPr sz="3200" b="1">
                <a:solidFill>
                  <a:srgbClr val="223899"/>
                </a:solidFill>
                <a:latin typeface="Arial" charset="0"/>
                <a:ea typeface="Geneva" charset="0"/>
                <a:cs typeface="Geneva" charset="0"/>
              </a:defRPr>
            </a:lvl3pPr>
            <a:lvl4pPr algn="l" rtl="0" eaLnBrk="0" fontAlgn="base" hangingPunct="0">
              <a:spcBef>
                <a:spcPct val="0"/>
              </a:spcBef>
              <a:spcAft>
                <a:spcPct val="0"/>
              </a:spcAft>
              <a:defRPr sz="3200" b="1">
                <a:solidFill>
                  <a:srgbClr val="223899"/>
                </a:solidFill>
                <a:latin typeface="Arial" charset="0"/>
                <a:ea typeface="Geneva" charset="0"/>
                <a:cs typeface="Geneva" charset="0"/>
              </a:defRPr>
            </a:lvl4pPr>
            <a:lvl5pPr algn="l" rtl="0" eaLnBrk="0" fontAlgn="base" hangingPunct="0">
              <a:spcBef>
                <a:spcPct val="0"/>
              </a:spcBef>
              <a:spcAft>
                <a:spcPct val="0"/>
              </a:spcAft>
              <a:defRPr sz="3200" b="1">
                <a:solidFill>
                  <a:srgbClr val="223899"/>
                </a:solidFill>
                <a:latin typeface="Arial" charset="0"/>
                <a:ea typeface="Geneva" charset="0"/>
                <a:cs typeface="Geneva" charset="0"/>
              </a:defRPr>
            </a:lvl5pPr>
            <a:lvl6pPr marL="457200" algn="l" rtl="0" fontAlgn="base">
              <a:spcBef>
                <a:spcPct val="0"/>
              </a:spcBef>
              <a:spcAft>
                <a:spcPct val="0"/>
              </a:spcAft>
              <a:defRPr sz="3200" b="1">
                <a:solidFill>
                  <a:srgbClr val="223899"/>
                </a:solidFill>
                <a:latin typeface="Arial" charset="0"/>
                <a:ea typeface="Geneva" charset="0"/>
              </a:defRPr>
            </a:lvl6pPr>
            <a:lvl7pPr marL="914400" algn="l" rtl="0" fontAlgn="base">
              <a:spcBef>
                <a:spcPct val="0"/>
              </a:spcBef>
              <a:spcAft>
                <a:spcPct val="0"/>
              </a:spcAft>
              <a:defRPr sz="3200" b="1">
                <a:solidFill>
                  <a:srgbClr val="223899"/>
                </a:solidFill>
                <a:latin typeface="Arial" charset="0"/>
                <a:ea typeface="Geneva" charset="0"/>
              </a:defRPr>
            </a:lvl7pPr>
            <a:lvl8pPr marL="1371600" algn="l" rtl="0" fontAlgn="base">
              <a:spcBef>
                <a:spcPct val="0"/>
              </a:spcBef>
              <a:spcAft>
                <a:spcPct val="0"/>
              </a:spcAft>
              <a:defRPr sz="3200" b="1">
                <a:solidFill>
                  <a:srgbClr val="223899"/>
                </a:solidFill>
                <a:latin typeface="Arial" charset="0"/>
                <a:ea typeface="Geneva" charset="0"/>
              </a:defRPr>
            </a:lvl8pPr>
            <a:lvl9pPr marL="1828800" algn="l" rtl="0" fontAlgn="base">
              <a:spcBef>
                <a:spcPct val="0"/>
              </a:spcBef>
              <a:spcAft>
                <a:spcPct val="0"/>
              </a:spcAft>
              <a:defRPr sz="3200" b="1">
                <a:solidFill>
                  <a:srgbClr val="223899"/>
                </a:solidFill>
                <a:latin typeface="Arial" charset="0"/>
                <a:ea typeface="Geneva" charset="0"/>
              </a:defRPr>
            </a:lvl9pPr>
          </a:lstStyle>
          <a:p>
            <a:r>
              <a:rPr lang="en-US" dirty="0" smtClean="0">
                <a:solidFill>
                  <a:srgbClr val="175BAF"/>
                </a:solidFill>
                <a:latin typeface="Arial"/>
                <a:cs typeface="Arial"/>
              </a:rPr>
              <a:t>You are now a Safety Superstar</a:t>
            </a:r>
            <a:endParaRPr lang="en-US" dirty="0">
              <a:solidFill>
                <a:srgbClr val="175BAF"/>
              </a:solidFill>
              <a:latin typeface="Arial"/>
              <a:cs typeface="Aria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28800" y="783167"/>
            <a:ext cx="5029200" cy="3886200"/>
          </a:xfrm>
          <a:prstGeom prst="rect">
            <a:avLst/>
          </a:prstGeom>
        </p:spPr>
      </p:pic>
    </p:spTree>
    <p:extLst>
      <p:ext uri="{BB962C8B-B14F-4D97-AF65-F5344CB8AC3E}">
        <p14:creationId xmlns:p14="http://schemas.microsoft.com/office/powerpoint/2010/main" val="15685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Shocking?</a:t>
            </a:r>
          </a:p>
        </p:txBody>
      </p:sp>
      <p:sp>
        <p:nvSpPr>
          <p:cNvPr id="4" name="Content Placeholder 3"/>
          <p:cNvSpPr>
            <a:spLocks noGrp="1"/>
          </p:cNvSpPr>
          <p:nvPr>
            <p:ph sz="quarter" idx="10"/>
          </p:nvPr>
        </p:nvSpPr>
        <p:spPr>
          <a:xfrm>
            <a:off x="457200" y="969264"/>
            <a:ext cx="8077200" cy="2895600"/>
          </a:xfrm>
        </p:spPr>
        <p:txBody>
          <a:bodyPr/>
          <a:lstStyle/>
          <a:p>
            <a:pPr marL="0" indent="0">
              <a:lnSpc>
                <a:spcPct val="120000"/>
              </a:lnSpc>
              <a:spcAft>
                <a:spcPts val="600"/>
              </a:spcAft>
              <a:buNone/>
            </a:pPr>
            <a:r>
              <a:rPr lang="en-US" sz="2000" dirty="0">
                <a:solidFill>
                  <a:schemeClr val="tx1"/>
                </a:solidFill>
              </a:rPr>
              <a:t>An electric shock occurs when a person comes in contact with an energy or electricity source, sending an electrical current into and through that person’s body. </a:t>
            </a:r>
            <a:r>
              <a:rPr lang="en-US" sz="2000" b="1" dirty="0">
                <a:solidFill>
                  <a:schemeClr val="tx1"/>
                </a:solidFill>
              </a:rPr>
              <a:t>Which of the following can </a:t>
            </a:r>
            <a:br>
              <a:rPr lang="en-US" sz="2000" b="1" dirty="0">
                <a:solidFill>
                  <a:schemeClr val="tx1"/>
                </a:solidFill>
              </a:rPr>
            </a:br>
            <a:r>
              <a:rPr lang="en-US" sz="2000" b="1" dirty="0">
                <a:solidFill>
                  <a:schemeClr val="tx1"/>
                </a:solidFill>
              </a:rPr>
              <a:t>be the result of an electric shock?</a:t>
            </a:r>
          </a:p>
          <a:p>
            <a:pPr marL="342900" indent="-342900">
              <a:spcAft>
                <a:spcPts val="600"/>
              </a:spcAft>
              <a:buFont typeface="+mj-lt"/>
              <a:buAutoNum type="alphaUcPeriod"/>
            </a:pPr>
            <a:r>
              <a:rPr lang="en-US" sz="2000" spc="-20" dirty="0">
                <a:solidFill>
                  <a:schemeClr val="tx1"/>
                </a:solidFill>
              </a:rPr>
              <a:t>Brain injuries, primarily affecting the nervous system</a:t>
            </a:r>
          </a:p>
          <a:p>
            <a:pPr marL="342900" indent="-342900">
              <a:spcAft>
                <a:spcPts val="600"/>
              </a:spcAft>
              <a:buFont typeface="+mj-lt"/>
              <a:buAutoNum type="alphaUcPeriod"/>
            </a:pPr>
            <a:r>
              <a:rPr lang="en-US" sz="2000" dirty="0">
                <a:solidFill>
                  <a:schemeClr val="tx1"/>
                </a:solidFill>
              </a:rPr>
              <a:t>Heartbeat interruption, sometimes cardiac </a:t>
            </a:r>
            <a:r>
              <a:rPr lang="en-US" sz="2000" dirty="0" smtClean="0">
                <a:solidFill>
                  <a:schemeClr val="tx1"/>
                </a:solidFill>
              </a:rPr>
              <a:t>arrest</a:t>
            </a:r>
            <a:endParaRPr lang="en-US" sz="2000" dirty="0">
              <a:solidFill>
                <a:schemeClr val="tx1"/>
              </a:solidFill>
            </a:endParaRPr>
          </a:p>
          <a:p>
            <a:pPr marL="342900" indent="-342900">
              <a:spcAft>
                <a:spcPts val="600"/>
              </a:spcAft>
              <a:buFont typeface="+mj-lt"/>
              <a:buAutoNum type="alphaUcPeriod"/>
            </a:pPr>
            <a:r>
              <a:rPr lang="en-US" sz="2000" dirty="0">
                <a:solidFill>
                  <a:schemeClr val="tx1"/>
                </a:solidFill>
              </a:rPr>
              <a:t>Burns</a:t>
            </a:r>
          </a:p>
          <a:p>
            <a:pPr marL="342900" indent="-342900">
              <a:spcAft>
                <a:spcPts val="600"/>
              </a:spcAft>
              <a:buFont typeface="+mj-lt"/>
              <a:buAutoNum type="alphaUcPeriod"/>
            </a:pPr>
            <a:r>
              <a:rPr lang="en-US" sz="2000" dirty="0">
                <a:solidFill>
                  <a:schemeClr val="tx1"/>
                </a:solidFill>
              </a:rPr>
              <a:t>All of the above</a:t>
            </a:r>
          </a:p>
          <a:p>
            <a:pPr marL="0" indent="0">
              <a:buNone/>
            </a:pPr>
            <a:endParaRPr lang="en-US" dirty="0"/>
          </a:p>
        </p:txBody>
      </p:sp>
      <p:pic>
        <p:nvPicPr>
          <p:cNvPr id="6149" name="Picture 5" descr="C:\Users\a0r04v\AppData\Local\Microsoft\Windows\INetCache\IE\HRV49NLW\electricity-98829_960_720[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72200" y="1885950"/>
            <a:ext cx="2743200" cy="24145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75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circle(in)">
                                      <p:cBhvr>
                                        <p:cTn id="7" dur="1500"/>
                                        <p:tgtEl>
                                          <p:spTgt spid="4">
                                            <p:txEl>
                                              <p:pRg st="1" end="1"/>
                                            </p:txEl>
                                          </p:spTgt>
                                        </p:tgtEl>
                                      </p:cBhvr>
                                    </p:animEffect>
                                  </p:childTnLst>
                                </p:cTn>
                              </p:par>
                            </p:childTnLst>
                          </p:cTn>
                        </p:par>
                        <p:par>
                          <p:cTn id="8" fill="hold">
                            <p:stCondLst>
                              <p:cond delay="1500"/>
                            </p:stCondLst>
                            <p:childTnLst>
                              <p:par>
                                <p:cTn id="9" presetID="6" presetClass="entr" presetSubtype="16" fill="hold" nodeType="afterEffect">
                                  <p:stCondLst>
                                    <p:cond delay="1000"/>
                                  </p:stCondLst>
                                  <p:childTnLst>
                                    <p:set>
                                      <p:cBhvr>
                                        <p:cTn id="10" dur="1" fill="hold">
                                          <p:stCondLst>
                                            <p:cond delay="0"/>
                                          </p:stCondLst>
                                        </p:cTn>
                                        <p:tgtEl>
                                          <p:spTgt spid="4">
                                            <p:txEl>
                                              <p:pRg st="2" end="2"/>
                                            </p:txEl>
                                          </p:spTgt>
                                        </p:tgtEl>
                                        <p:attrNameLst>
                                          <p:attrName>style.visibility</p:attrName>
                                        </p:attrNameLst>
                                      </p:cBhvr>
                                      <p:to>
                                        <p:strVal val="visible"/>
                                      </p:to>
                                    </p:set>
                                    <p:animEffect transition="in" filter="circle(in)">
                                      <p:cBhvr>
                                        <p:cTn id="11" dur="1500"/>
                                        <p:tgtEl>
                                          <p:spTgt spid="4">
                                            <p:txEl>
                                              <p:pRg st="2" end="2"/>
                                            </p:txEl>
                                          </p:spTgt>
                                        </p:tgtEl>
                                      </p:cBhvr>
                                    </p:animEffect>
                                  </p:childTnLst>
                                </p:cTn>
                              </p:par>
                            </p:childTnLst>
                          </p:cTn>
                        </p:par>
                        <p:par>
                          <p:cTn id="12" fill="hold">
                            <p:stCondLst>
                              <p:cond delay="4000"/>
                            </p:stCondLst>
                            <p:childTnLst>
                              <p:par>
                                <p:cTn id="13" presetID="6" presetClass="entr" presetSubtype="16" fill="hold" nodeType="afterEffect">
                                  <p:stCondLst>
                                    <p:cond delay="100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circle(in)">
                                      <p:cBhvr>
                                        <p:cTn id="15" dur="1500"/>
                                        <p:tgtEl>
                                          <p:spTgt spid="4">
                                            <p:txEl>
                                              <p:pRg st="3" end="3"/>
                                            </p:txEl>
                                          </p:spTgt>
                                        </p:tgtEl>
                                      </p:cBhvr>
                                    </p:animEffect>
                                  </p:childTnLst>
                                </p:cTn>
                              </p:par>
                            </p:childTnLst>
                          </p:cTn>
                        </p:par>
                        <p:par>
                          <p:cTn id="16" fill="hold">
                            <p:stCondLst>
                              <p:cond delay="6500"/>
                            </p:stCondLst>
                            <p:childTnLst>
                              <p:par>
                                <p:cTn id="17" presetID="6" presetClass="entr" presetSubtype="16" fill="hold" nodeType="afterEffect">
                                  <p:stCondLst>
                                    <p:cond delay="100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circle(in)">
                                      <p:cBhvr>
                                        <p:cTn id="19" dur="10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mph" presetSubtype="2" fill="hold" nodeType="clickEffect">
                                  <p:stCondLst>
                                    <p:cond delay="0"/>
                                  </p:stCondLst>
                                  <p:childTnLst>
                                    <p:animClr clrSpc="rgb" dir="cw">
                                      <p:cBhvr override="childStyle">
                                        <p:cTn id="23" dur="2000" fill="hold"/>
                                        <p:tgtEl>
                                          <p:spTgt spid="4">
                                            <p:txEl>
                                              <p:pRg st="4" end="4"/>
                                            </p:txEl>
                                          </p:spTgt>
                                        </p:tgtEl>
                                        <p:attrNameLst>
                                          <p:attrName>style.color</p:attrName>
                                        </p:attrNameLst>
                                      </p:cBhvr>
                                      <p:to>
                                        <a:schemeClr val="accent2"/>
                                      </p:to>
                                    </p:animClr>
                                  </p:childTnLst>
                                </p:cTn>
                              </p:par>
                            </p:childTnLst>
                          </p:cTn>
                        </p:par>
                        <p:par>
                          <p:cTn id="24" fill="hold">
                            <p:stCondLst>
                              <p:cond delay="2000"/>
                            </p:stCondLst>
                            <p:childTnLst>
                              <p:par>
                                <p:cTn id="25" presetID="24" presetClass="emph" presetSubtype="0" fill="hold" nodeType="afterEffect">
                                  <p:stCondLst>
                                    <p:cond delay="0"/>
                                  </p:stCondLst>
                                  <p:childTnLst>
                                    <p:animClr clrSpc="hsl" dir="cw">
                                      <p:cBhvr override="childStyle">
                                        <p:cTn id="26" dur="500" fill="hold"/>
                                        <p:tgtEl>
                                          <p:spTgt spid="4">
                                            <p:txEl>
                                              <p:pRg st="4" end="4"/>
                                            </p:txEl>
                                          </p:spTgt>
                                        </p:tgtEl>
                                        <p:attrNameLst>
                                          <p:attrName>style.color</p:attrName>
                                        </p:attrNameLst>
                                      </p:cBhvr>
                                      <p:by>
                                        <p:hsl h="0" s="-12549" l="-25098"/>
                                      </p:by>
                                    </p:animClr>
                                    <p:animClr clrSpc="hsl" dir="cw">
                                      <p:cBhvr>
                                        <p:cTn id="27" dur="500" fill="hold"/>
                                        <p:tgtEl>
                                          <p:spTgt spid="4">
                                            <p:txEl>
                                              <p:pRg st="4" end="4"/>
                                            </p:txEl>
                                          </p:spTgt>
                                        </p:tgtEl>
                                        <p:attrNameLst>
                                          <p:attrName>fillcolor</p:attrName>
                                        </p:attrNameLst>
                                      </p:cBhvr>
                                      <p:by>
                                        <p:hsl h="0" s="-12549" l="-25098"/>
                                      </p:by>
                                    </p:animClr>
                                    <p:animClr clrSpc="hsl" dir="cw">
                                      <p:cBhvr>
                                        <p:cTn id="28" dur="500" fill="hold"/>
                                        <p:tgtEl>
                                          <p:spTgt spid="4">
                                            <p:txEl>
                                              <p:pRg st="4" end="4"/>
                                            </p:txEl>
                                          </p:spTgt>
                                        </p:tgtEl>
                                        <p:attrNameLst>
                                          <p:attrName>stroke.color</p:attrName>
                                        </p:attrNameLst>
                                      </p:cBhvr>
                                      <p:by>
                                        <p:hsl h="0" s="-12549" l="-25098"/>
                                      </p:by>
                                    </p:animClr>
                                    <p:set>
                                      <p:cBhvr>
                                        <p:cTn id="29" dur="500" fill="hold"/>
                                        <p:tgtEl>
                                          <p:spTgt spid="4">
                                            <p:txEl>
                                              <p:pRg st="4" end="4"/>
                                            </p:txEl>
                                          </p:spTgt>
                                        </p:tgtEl>
                                        <p:attrNameLst>
                                          <p:attrName>fill.type</p:attrName>
                                        </p:attrNameLst>
                                      </p:cBhvr>
                                      <p:to>
                                        <p:strVal val="solid"/>
                                      </p:to>
                                    </p:set>
                                  </p:childTnLst>
                                </p:cTn>
                              </p:par>
                            </p:childTnLst>
                          </p:cTn>
                        </p:par>
                        <p:par>
                          <p:cTn id="30" fill="hold">
                            <p:stCondLst>
                              <p:cond delay="2500"/>
                            </p:stCondLst>
                            <p:childTnLst>
                              <p:par>
                                <p:cTn id="31" presetID="32" presetClass="emph" presetSubtype="0" fill="hold" nodeType="afterEffect">
                                  <p:stCondLst>
                                    <p:cond delay="300"/>
                                  </p:stCondLst>
                                  <p:childTnLst>
                                    <p:animRot by="120000">
                                      <p:cBhvr>
                                        <p:cTn id="32" dur="90" fill="hold">
                                          <p:stCondLst>
                                            <p:cond delay="0"/>
                                          </p:stCondLst>
                                        </p:cTn>
                                        <p:tgtEl>
                                          <p:spTgt spid="4">
                                            <p:txEl>
                                              <p:pRg st="4" end="4"/>
                                            </p:txEl>
                                          </p:spTgt>
                                        </p:tgtEl>
                                        <p:attrNameLst>
                                          <p:attrName>r</p:attrName>
                                        </p:attrNameLst>
                                      </p:cBhvr>
                                    </p:animRot>
                                    <p:animRot by="-240000">
                                      <p:cBhvr>
                                        <p:cTn id="33" dur="180" fill="hold">
                                          <p:stCondLst>
                                            <p:cond delay="180"/>
                                          </p:stCondLst>
                                        </p:cTn>
                                        <p:tgtEl>
                                          <p:spTgt spid="4">
                                            <p:txEl>
                                              <p:pRg st="4" end="4"/>
                                            </p:txEl>
                                          </p:spTgt>
                                        </p:tgtEl>
                                        <p:attrNameLst>
                                          <p:attrName>r</p:attrName>
                                        </p:attrNameLst>
                                      </p:cBhvr>
                                    </p:animRot>
                                    <p:animRot by="240000">
                                      <p:cBhvr>
                                        <p:cTn id="34" dur="180" fill="hold">
                                          <p:stCondLst>
                                            <p:cond delay="360"/>
                                          </p:stCondLst>
                                        </p:cTn>
                                        <p:tgtEl>
                                          <p:spTgt spid="4">
                                            <p:txEl>
                                              <p:pRg st="4" end="4"/>
                                            </p:txEl>
                                          </p:spTgt>
                                        </p:tgtEl>
                                        <p:attrNameLst>
                                          <p:attrName>r</p:attrName>
                                        </p:attrNameLst>
                                      </p:cBhvr>
                                    </p:animRot>
                                    <p:animRot by="-240000">
                                      <p:cBhvr>
                                        <p:cTn id="35" dur="180" fill="hold">
                                          <p:stCondLst>
                                            <p:cond delay="540"/>
                                          </p:stCondLst>
                                        </p:cTn>
                                        <p:tgtEl>
                                          <p:spTgt spid="4">
                                            <p:txEl>
                                              <p:pRg st="4" end="4"/>
                                            </p:txEl>
                                          </p:spTgt>
                                        </p:tgtEl>
                                        <p:attrNameLst>
                                          <p:attrName>r</p:attrName>
                                        </p:attrNameLst>
                                      </p:cBhvr>
                                    </p:animRot>
                                    <p:animRot by="120000">
                                      <p:cBhvr>
                                        <p:cTn id="36" dur="180" fill="hold">
                                          <p:stCondLst>
                                            <p:cond delay="720"/>
                                          </p:stCondLst>
                                        </p:cTn>
                                        <p:tgtEl>
                                          <p:spTgt spid="4">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Shocking?</a:t>
            </a:r>
          </a:p>
        </p:txBody>
      </p:sp>
      <p:sp>
        <p:nvSpPr>
          <p:cNvPr id="4" name="Content Placeholder 2"/>
          <p:cNvSpPr>
            <a:spLocks noGrp="1"/>
          </p:cNvSpPr>
          <p:nvPr>
            <p:ph sz="quarter" idx="10"/>
          </p:nvPr>
        </p:nvSpPr>
        <p:spPr>
          <a:xfrm>
            <a:off x="457200" y="1200150"/>
            <a:ext cx="4114800" cy="3429000"/>
          </a:xfrm>
        </p:spPr>
        <p:txBody>
          <a:bodyPr/>
          <a:lstStyle/>
          <a:p>
            <a:pPr marL="0" indent="0">
              <a:lnSpc>
                <a:spcPct val="120000"/>
              </a:lnSpc>
              <a:buNone/>
            </a:pPr>
            <a:r>
              <a:rPr lang="en-US" sz="2000" b="1" dirty="0">
                <a:solidFill>
                  <a:schemeClr val="tx1"/>
                </a:solidFill>
              </a:rPr>
              <a:t>True or false? </a:t>
            </a:r>
            <a:br>
              <a:rPr lang="en-US" sz="2000" b="1" dirty="0">
                <a:solidFill>
                  <a:schemeClr val="tx1"/>
                </a:solidFill>
              </a:rPr>
            </a:br>
            <a:r>
              <a:rPr lang="en-US" sz="2000" dirty="0" smtClean="0">
                <a:solidFill>
                  <a:schemeClr val="tx1"/>
                </a:solidFill>
              </a:rPr>
              <a:t>Wet </a:t>
            </a:r>
            <a:r>
              <a:rPr lang="en-US" sz="2000" dirty="0">
                <a:solidFill>
                  <a:schemeClr val="tx1"/>
                </a:solidFill>
              </a:rPr>
              <a:t>skin has significantly less resistance to an electric </a:t>
            </a:r>
            <a:br>
              <a:rPr lang="en-US" sz="2000" dirty="0">
                <a:solidFill>
                  <a:schemeClr val="tx1"/>
                </a:solidFill>
              </a:rPr>
            </a:br>
            <a:r>
              <a:rPr lang="en-US" sz="2000" dirty="0">
                <a:solidFill>
                  <a:schemeClr val="tx1"/>
                </a:solidFill>
              </a:rPr>
              <a:t>current than dry skin. </a:t>
            </a:r>
          </a:p>
        </p:txBody>
      </p:sp>
      <p:sp>
        <p:nvSpPr>
          <p:cNvPr id="7" name="TextBox 6"/>
          <p:cNvSpPr txBox="1"/>
          <p:nvPr/>
        </p:nvSpPr>
        <p:spPr>
          <a:xfrm>
            <a:off x="533400" y="2876550"/>
            <a:ext cx="2286000" cy="461665"/>
          </a:xfrm>
          <a:prstGeom prst="rect">
            <a:avLst/>
          </a:prstGeom>
          <a:noFill/>
        </p:spPr>
        <p:txBody>
          <a:bodyPr wrap="square" rtlCol="0">
            <a:spAutoFit/>
          </a:bodyPr>
          <a:lstStyle/>
          <a:p>
            <a:r>
              <a:rPr lang="en-US" b="1" dirty="0" smtClean="0">
                <a:solidFill>
                  <a:srgbClr val="00B0F0"/>
                </a:solidFill>
                <a:latin typeface="Arial" panose="020B0604020202020204" pitchFamily="34" charset="0"/>
                <a:cs typeface="Arial" panose="020B0604020202020204" pitchFamily="34" charset="0"/>
              </a:rPr>
              <a:t>True</a:t>
            </a:r>
          </a:p>
        </p:txBody>
      </p:sp>
      <p:pic>
        <p:nvPicPr>
          <p:cNvPr id="6" name="Picture 6" descr="C:\Users\a0r04v\AppData\Local\Microsoft\Windows\INetCache\IE\KQJAI9Y8\164H_(1)[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191000" y="1051983"/>
            <a:ext cx="4686613" cy="2894826"/>
          </a:xfrm>
          <a:prstGeom prst="rect">
            <a:avLst/>
          </a:prstGeom>
          <a:ln>
            <a:noFill/>
          </a:ln>
          <a:effectLst>
            <a:outerShdw blurRad="50800" dist="38100" dir="2700000" algn="tl" rotWithShape="0">
              <a:srgbClr val="333333">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63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iterate type="lt">
                                    <p:tmAbs val="0"/>
                                  </p:iterate>
                                  <p:childTnLst>
                                    <p:set>
                                      <p:cBhvr>
                                        <p:cTn id="13" dur="1" fill="hold">
                                          <p:stCondLst>
                                            <p:cond delay="0"/>
                                          </p:stCondLst>
                                        </p:cTn>
                                        <p:tgtEl>
                                          <p:spTgt spid="7">
                                            <p:txEl>
                                              <p:pRg st="0" end="0"/>
                                            </p:txEl>
                                          </p:spTgt>
                                        </p:tgtEl>
                                        <p:attrNameLst>
                                          <p:attrName>style.visibility</p:attrName>
                                        </p:attrNameLst>
                                      </p:cBhvr>
                                      <p:to>
                                        <p:strVal val="visible"/>
                                      </p:to>
                                    </p:set>
                                  </p:childTnLst>
                                </p:cTn>
                              </p:par>
                            </p:childTnLst>
                          </p:cTn>
                        </p:par>
                        <p:par>
                          <p:cTn id="14" fill="hold">
                            <p:stCondLst>
                              <p:cond delay="0"/>
                            </p:stCondLst>
                            <p:childTnLst>
                              <p:par>
                                <p:cTn id="15" presetID="26" presetClass="emph" presetSubtype="0" fill="hold" grpId="0" nodeType="afterEffect">
                                  <p:stCondLst>
                                    <p:cond delay="2000"/>
                                  </p:stCondLst>
                                  <p:iterate type="lt">
                                    <p:tmPct val="0"/>
                                  </p:iterate>
                                  <p:childTnLst>
                                    <p:animEffect transition="out" filter="fade">
                                      <p:cBhvr>
                                        <p:cTn id="16" dur="500" tmFilter="0, 0; .2, .5; .8, .5; 1, 0"/>
                                        <p:tgtEl>
                                          <p:spTgt spid="7">
                                            <p:txEl>
                                              <p:pRg st="0" end="0"/>
                                            </p:txEl>
                                          </p:spTgt>
                                        </p:tgtEl>
                                      </p:cBhvr>
                                    </p:animEffect>
                                    <p:animScale>
                                      <p:cBhvr>
                                        <p:cTn id="17" dur="250" autoRev="1" fill="hold"/>
                                        <p:tgtEl>
                                          <p:spTgt spid="7">
                                            <p:txEl>
                                              <p:pRg st="0" end="0"/>
                                            </p:txEl>
                                          </p:spTgt>
                                        </p:tgtEl>
                                      </p:cBhvr>
                                      <p:by x="105000" y="105000"/>
                                    </p:animScale>
                                  </p:childTnLst>
                                </p:cTn>
                              </p:par>
                              <p:par>
                                <p:cTn id="18" presetID="32" presetClass="emph" presetSubtype="0" fill="hold" grpId="1" nodeType="withEffect">
                                  <p:stCondLst>
                                    <p:cond delay="1000"/>
                                  </p:stCondLst>
                                  <p:iterate type="lt">
                                    <p:tmPct val="0"/>
                                  </p:iterate>
                                  <p:childTnLst>
                                    <p:animRot by="120000">
                                      <p:cBhvr>
                                        <p:cTn id="19" dur="100" fill="hold">
                                          <p:stCondLst>
                                            <p:cond delay="0"/>
                                          </p:stCondLst>
                                        </p:cTn>
                                        <p:tgtEl>
                                          <p:spTgt spid="7">
                                            <p:txEl>
                                              <p:pRg st="0" end="0"/>
                                            </p:txEl>
                                          </p:spTgt>
                                        </p:tgtEl>
                                        <p:attrNameLst>
                                          <p:attrName>r</p:attrName>
                                        </p:attrNameLst>
                                      </p:cBhvr>
                                    </p:animRot>
                                    <p:animRot by="-240000">
                                      <p:cBhvr>
                                        <p:cTn id="20" dur="200" fill="hold">
                                          <p:stCondLst>
                                            <p:cond delay="200"/>
                                          </p:stCondLst>
                                        </p:cTn>
                                        <p:tgtEl>
                                          <p:spTgt spid="7">
                                            <p:txEl>
                                              <p:pRg st="0" end="0"/>
                                            </p:txEl>
                                          </p:spTgt>
                                        </p:tgtEl>
                                        <p:attrNameLst>
                                          <p:attrName>r</p:attrName>
                                        </p:attrNameLst>
                                      </p:cBhvr>
                                    </p:animRot>
                                    <p:animRot by="240000">
                                      <p:cBhvr>
                                        <p:cTn id="21" dur="200" fill="hold">
                                          <p:stCondLst>
                                            <p:cond delay="400"/>
                                          </p:stCondLst>
                                        </p:cTn>
                                        <p:tgtEl>
                                          <p:spTgt spid="7">
                                            <p:txEl>
                                              <p:pRg st="0" end="0"/>
                                            </p:txEl>
                                          </p:spTgt>
                                        </p:tgtEl>
                                        <p:attrNameLst>
                                          <p:attrName>r</p:attrName>
                                        </p:attrNameLst>
                                      </p:cBhvr>
                                    </p:animRot>
                                    <p:animRot by="-240000">
                                      <p:cBhvr>
                                        <p:cTn id="22" dur="200" fill="hold">
                                          <p:stCondLst>
                                            <p:cond delay="600"/>
                                          </p:stCondLst>
                                        </p:cTn>
                                        <p:tgtEl>
                                          <p:spTgt spid="7">
                                            <p:txEl>
                                              <p:pRg st="0" end="0"/>
                                            </p:txEl>
                                          </p:spTgt>
                                        </p:tgtEl>
                                        <p:attrNameLst>
                                          <p:attrName>r</p:attrName>
                                        </p:attrNameLst>
                                      </p:cBhvr>
                                    </p:animRot>
                                    <p:animRot by="120000">
                                      <p:cBhvr>
                                        <p:cTn id="23" dur="200" fill="hold">
                                          <p:stCondLst>
                                            <p:cond delay="800"/>
                                          </p:stCondLst>
                                        </p:cTn>
                                        <p:tgtEl>
                                          <p:spTgt spid="7">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P spid="7" grpId="1" build="allAtOnce"/>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p:txBody>
          <a:bodyPr/>
          <a:lstStyle/>
          <a:p>
            <a:r>
              <a:rPr lang="en-US" dirty="0"/>
              <a:t>Shocking?</a:t>
            </a:r>
          </a:p>
        </p:txBody>
      </p:sp>
      <p:sp>
        <p:nvSpPr>
          <p:cNvPr id="6" name="Content Placeholder 2"/>
          <p:cNvSpPr>
            <a:spLocks noGrp="1"/>
          </p:cNvSpPr>
          <p:nvPr>
            <p:ph sz="quarter" idx="10"/>
          </p:nvPr>
        </p:nvSpPr>
        <p:spPr>
          <a:xfrm>
            <a:off x="457200" y="971550"/>
            <a:ext cx="5791200" cy="1143000"/>
          </a:xfrm>
        </p:spPr>
        <p:txBody>
          <a:bodyPr/>
          <a:lstStyle/>
          <a:p>
            <a:pPr marL="0" indent="0">
              <a:lnSpc>
                <a:spcPct val="120000"/>
              </a:lnSpc>
              <a:buNone/>
            </a:pPr>
            <a:r>
              <a:rPr lang="en-US" sz="2000" b="1" dirty="0"/>
              <a:t>True or </a:t>
            </a:r>
            <a:r>
              <a:rPr lang="en-US" sz="2000" b="1" dirty="0" smtClean="0"/>
              <a:t>false?</a:t>
            </a:r>
            <a:r>
              <a:rPr lang="en-US" sz="2000" b="1" dirty="0"/>
              <a:t/>
            </a:r>
            <a:br>
              <a:rPr lang="en-US" sz="2000" b="1" dirty="0"/>
            </a:br>
            <a:r>
              <a:rPr lang="en-US" sz="2000" dirty="0"/>
              <a:t>An electric shock can burn a person </a:t>
            </a:r>
            <a:br>
              <a:rPr lang="en-US" sz="2000" dirty="0"/>
            </a:br>
            <a:r>
              <a:rPr lang="en-US" sz="2000" dirty="0"/>
              <a:t>internally, causing damage to tissues </a:t>
            </a:r>
            <a:br>
              <a:rPr lang="en-US" sz="2000" dirty="0"/>
            </a:br>
            <a:r>
              <a:rPr lang="en-US" sz="2000" dirty="0"/>
              <a:t>and organs below the skin</a:t>
            </a:r>
            <a:r>
              <a:rPr lang="en-US" sz="2000" dirty="0" smtClean="0"/>
              <a:t>.</a:t>
            </a:r>
          </a:p>
          <a:p>
            <a:pPr marL="0" indent="0">
              <a:buNone/>
            </a:pPr>
            <a:endParaRPr lang="en-US" sz="1600" dirty="0"/>
          </a:p>
          <a:p>
            <a:pPr marL="0" indent="0">
              <a:buNone/>
            </a:pPr>
            <a:endParaRPr lang="en-US" sz="1600" dirty="0" smtClean="0"/>
          </a:p>
          <a:p>
            <a:pPr marL="0" indent="0">
              <a:buNone/>
            </a:pPr>
            <a:endParaRPr lang="en-US" sz="1600" dirty="0"/>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5892" y="1901"/>
            <a:ext cx="4158108" cy="4703450"/>
          </a:xfrm>
          <a:prstGeom prst="rect">
            <a:avLst/>
          </a:prstGeom>
        </p:spPr>
      </p:pic>
      <p:sp>
        <p:nvSpPr>
          <p:cNvPr id="11" name="TextBox 10"/>
          <p:cNvSpPr txBox="1"/>
          <p:nvPr/>
        </p:nvSpPr>
        <p:spPr>
          <a:xfrm>
            <a:off x="533400" y="2724150"/>
            <a:ext cx="2286000" cy="400110"/>
          </a:xfrm>
          <a:prstGeom prst="rect">
            <a:avLst/>
          </a:prstGeom>
          <a:noFill/>
        </p:spPr>
        <p:txBody>
          <a:bodyPr wrap="square" rtlCol="0">
            <a:spAutoFit/>
          </a:bodyPr>
          <a:lstStyle/>
          <a:p>
            <a:r>
              <a:rPr lang="en-US" sz="2000" b="1" dirty="0" smtClean="0">
                <a:solidFill>
                  <a:srgbClr val="00B0F0"/>
                </a:solidFill>
                <a:latin typeface="Arial" panose="020B0604020202020204" pitchFamily="34" charset="0"/>
                <a:cs typeface="Arial" panose="020B0604020202020204" pitchFamily="34" charset="0"/>
              </a:rPr>
              <a:t>True</a:t>
            </a:r>
          </a:p>
        </p:txBody>
      </p:sp>
      <p:sp>
        <p:nvSpPr>
          <p:cNvPr id="2" name="Right Triangle 1"/>
          <p:cNvSpPr/>
          <p:nvPr/>
        </p:nvSpPr>
        <p:spPr bwMode="auto">
          <a:xfrm rot="10500000">
            <a:off x="6845985" y="4629652"/>
            <a:ext cx="2455992" cy="227921"/>
          </a:xfrm>
          <a:prstGeom prst="rtTriangle">
            <a:avLst/>
          </a:prstGeom>
          <a:solidFill>
            <a:srgbClr val="2E90C3"/>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000000"/>
              </a:solidFill>
              <a:effectLst/>
              <a:latin typeface="Times" charset="0"/>
              <a:ea typeface="Geneva" charset="0"/>
            </a:endParaRPr>
          </a:p>
        </p:txBody>
      </p:sp>
      <p:sp>
        <p:nvSpPr>
          <p:cNvPr id="3" name="TextBox 2"/>
          <p:cNvSpPr txBox="1"/>
          <p:nvPr/>
        </p:nvSpPr>
        <p:spPr>
          <a:xfrm>
            <a:off x="533400" y="3333750"/>
            <a:ext cx="4191000" cy="820738"/>
          </a:xfrm>
          <a:prstGeom prst="rect">
            <a:avLst/>
          </a:prstGeom>
          <a:noFill/>
        </p:spPr>
        <p:txBody>
          <a:bodyPr wrap="square" rtlCol="0">
            <a:spAutoFit/>
          </a:bodyPr>
          <a:lstStyle/>
          <a:p>
            <a:pPr>
              <a:lnSpc>
                <a:spcPct val="120000"/>
              </a:lnSpc>
            </a:pPr>
            <a:r>
              <a:rPr lang="en-US" sz="2000" dirty="0">
                <a:solidFill>
                  <a:schemeClr val="tx1">
                    <a:lumMod val="65000"/>
                    <a:lumOff val="35000"/>
                  </a:schemeClr>
                </a:solidFill>
                <a:latin typeface="Arial" panose="020B0604020202020204" pitchFamily="34" charset="0"/>
                <a:cs typeface="Arial" panose="020B0604020202020204" pitchFamily="34" charset="0"/>
              </a:rPr>
              <a:t>Burns from electric shock usually affect internal tissues and organs.</a:t>
            </a:r>
          </a:p>
        </p:txBody>
      </p:sp>
    </p:spTree>
    <p:extLst>
      <p:ext uri="{BB962C8B-B14F-4D97-AF65-F5344CB8AC3E}">
        <p14:creationId xmlns:p14="http://schemas.microsoft.com/office/powerpoint/2010/main" val="861708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1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dissolve">
                                      <p:cBhvr>
                                        <p:cTn id="7" dur="29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iterate type="lt">
                                    <p:tmPct val="0"/>
                                  </p:iterate>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dissolve">
                                      <p:cBhvr>
                                        <p:cTn id="12" dur="20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grpId="0" nodeType="clickEffect">
                                  <p:stCondLst>
                                    <p:cond delay="0"/>
                                  </p:stCondLst>
                                  <p:iterate type="lt">
                                    <p:tmPct val="0"/>
                                  </p:iterate>
                                  <p:childTnLst>
                                    <p:animEffect transition="out" filter="fade">
                                      <p:cBhvr>
                                        <p:cTn id="16" dur="500" tmFilter="0, 0; .2, .5; .8, .5; 1, 0"/>
                                        <p:tgtEl>
                                          <p:spTgt spid="11">
                                            <p:txEl>
                                              <p:pRg st="0" end="0"/>
                                            </p:txEl>
                                          </p:spTgt>
                                        </p:tgtEl>
                                      </p:cBhvr>
                                    </p:animEffect>
                                    <p:animScale>
                                      <p:cBhvr>
                                        <p:cTn id="17" dur="250" autoRev="1" fill="hold"/>
                                        <p:tgtEl>
                                          <p:spTgt spid="11">
                                            <p:txEl>
                                              <p:pRg st="0" end="0"/>
                                            </p:txEl>
                                          </p:spTgt>
                                        </p:tgtEl>
                                      </p:cBhvr>
                                      <p:by x="105000" y="105000"/>
                                    </p:animScale>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1" grpId="0" build="allAtOnce"/>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Shocking?</a:t>
            </a:r>
          </a:p>
        </p:txBody>
      </p:sp>
      <p:sp>
        <p:nvSpPr>
          <p:cNvPr id="4" name="Content Placeholder 2"/>
          <p:cNvSpPr>
            <a:spLocks noGrp="1"/>
          </p:cNvSpPr>
          <p:nvPr>
            <p:ph sz="quarter" idx="10"/>
          </p:nvPr>
        </p:nvSpPr>
        <p:spPr>
          <a:xfrm>
            <a:off x="381000" y="895350"/>
            <a:ext cx="7010400" cy="3505200"/>
          </a:xfrm>
        </p:spPr>
        <p:txBody>
          <a:bodyPr/>
          <a:lstStyle/>
          <a:p>
            <a:pPr marL="0" indent="0">
              <a:lnSpc>
                <a:spcPct val="120000"/>
              </a:lnSpc>
              <a:spcAft>
                <a:spcPts val="600"/>
              </a:spcAft>
              <a:buNone/>
            </a:pPr>
            <a:r>
              <a:rPr lang="en-US" sz="1600" dirty="0" smtClean="0"/>
              <a:t>Electricity travels in circuits — think about the flow from an outlet to a cord to an electronic device. </a:t>
            </a:r>
          </a:p>
          <a:p>
            <a:pPr marL="0" indent="0">
              <a:lnSpc>
                <a:spcPct val="120000"/>
              </a:lnSpc>
              <a:spcAft>
                <a:spcPts val="600"/>
              </a:spcAft>
              <a:buNone/>
            </a:pPr>
            <a:r>
              <a:rPr lang="en-US" sz="1800" b="1" dirty="0"/>
              <a:t>True or false? </a:t>
            </a:r>
            <a:r>
              <a:rPr lang="en-US" sz="1600" b="1" dirty="0"/>
              <a:t/>
            </a:r>
            <a:br>
              <a:rPr lang="en-US" sz="1600" b="1" dirty="0"/>
            </a:br>
            <a:r>
              <a:rPr lang="en-US" sz="1600" dirty="0" smtClean="0"/>
              <a:t>A shock occurs when a person’s body becomes part of that circuit. </a:t>
            </a:r>
          </a:p>
          <a:p>
            <a:pPr marL="0" indent="0">
              <a:lnSpc>
                <a:spcPct val="120000"/>
              </a:lnSpc>
              <a:spcAft>
                <a:spcPts val="600"/>
              </a:spcAft>
              <a:buNone/>
            </a:pPr>
            <a:r>
              <a:rPr lang="en-US" sz="1600" b="1" dirty="0" smtClean="0"/>
              <a:t>Each of these scenarios can create a shock:</a:t>
            </a:r>
          </a:p>
          <a:p>
            <a:pPr marL="342900" indent="-342900">
              <a:spcAft>
                <a:spcPts val="600"/>
              </a:spcAft>
              <a:buFont typeface="+mj-lt"/>
              <a:buAutoNum type="alphaUcPeriod"/>
            </a:pPr>
            <a:r>
              <a:rPr lang="en-US" sz="1600" dirty="0" smtClean="0"/>
              <a:t>Both </a:t>
            </a:r>
            <a:r>
              <a:rPr lang="en-US" sz="1600" dirty="0"/>
              <a:t>wires of an electric circuit come in contact with the body.</a:t>
            </a:r>
          </a:p>
          <a:p>
            <a:pPr marL="342900" indent="-342900">
              <a:lnSpc>
                <a:spcPct val="110000"/>
              </a:lnSpc>
              <a:spcAft>
                <a:spcPts val="600"/>
              </a:spcAft>
              <a:buFont typeface="+mj-lt"/>
              <a:buAutoNum type="alphaUcPeriod"/>
            </a:pPr>
            <a:r>
              <a:rPr lang="en-US" sz="1600" dirty="0"/>
              <a:t>One wire of an energized circuit comes in contact with the body, and the body is in contact with the ground.</a:t>
            </a:r>
          </a:p>
          <a:p>
            <a:pPr marL="342900" indent="-342900">
              <a:lnSpc>
                <a:spcPct val="110000"/>
              </a:lnSpc>
              <a:spcAft>
                <a:spcPts val="600"/>
              </a:spcAft>
              <a:buFont typeface="+mj-lt"/>
              <a:buAutoNum type="alphaUcPeriod"/>
            </a:pPr>
            <a:r>
              <a:rPr lang="en-US" sz="1600" dirty="0"/>
              <a:t>A metal object or other conductor is energized and retains an electric current and comes in contact with the body. </a:t>
            </a:r>
          </a:p>
        </p:txBody>
      </p:sp>
      <p:sp>
        <p:nvSpPr>
          <p:cNvPr id="9" name="TextBox 8"/>
          <p:cNvSpPr txBox="1"/>
          <p:nvPr/>
        </p:nvSpPr>
        <p:spPr>
          <a:xfrm>
            <a:off x="2057400" y="1504950"/>
            <a:ext cx="2286000" cy="461665"/>
          </a:xfrm>
          <a:prstGeom prst="rect">
            <a:avLst/>
          </a:prstGeom>
          <a:noFill/>
        </p:spPr>
        <p:txBody>
          <a:bodyPr wrap="square" rtlCol="0">
            <a:spAutoFit/>
          </a:bodyPr>
          <a:lstStyle/>
          <a:p>
            <a:pPr algn="ctr"/>
            <a:r>
              <a:rPr lang="en-US" b="1" dirty="0" smtClean="0">
                <a:solidFill>
                  <a:srgbClr val="00B0F0"/>
                </a:solidFill>
                <a:latin typeface="Arial" panose="020B0604020202020204" pitchFamily="34" charset="0"/>
                <a:cs typeface="Arial" panose="020B0604020202020204" pitchFamily="34" charset="0"/>
              </a:rPr>
              <a:t>True</a:t>
            </a:r>
          </a:p>
        </p:txBody>
      </p:sp>
      <p:pic>
        <p:nvPicPr>
          <p:cNvPr id="5" name="Picture 7" descr="C:\Users\a0r04v\AppData\Local\Microsoft\Windows\INetCache\IE\QS8HA4B7\tdy-110318-cords-4x3-145p.grid-6x2[1].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rot="16200000">
            <a:off x="6988972" y="1608928"/>
            <a:ext cx="2500306" cy="1809750"/>
          </a:xfrm>
          <a:prstGeom prst="rect">
            <a:avLst/>
          </a:prstGeom>
          <a:ln>
            <a:noFill/>
          </a:ln>
          <a:effectLst>
            <a:outerShdw blurRad="50800" dist="38100" dir="2700000" algn="tl" rotWithShape="0">
              <a:srgbClr val="333333">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95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9900"/>
                                  </p:stCondLst>
                                  <p:iterate type="lt">
                                    <p:tmAbs val="0"/>
                                  </p:iterate>
                                  <p:childTnLst>
                                    <p:set>
                                      <p:cBhvr>
                                        <p:cTn id="12" dur="1" fill="hold">
                                          <p:stCondLst>
                                            <p:cond delay="0"/>
                                          </p:stCondLst>
                                        </p:cTn>
                                        <p:tgtEl>
                                          <p:spTgt spid="9">
                                            <p:txEl>
                                              <p:pRg st="0" end="0"/>
                                            </p:txEl>
                                          </p:spTgt>
                                        </p:tgtEl>
                                        <p:attrNameLst>
                                          <p:attrName>style.visibility</p:attrName>
                                        </p:attrNameLst>
                                      </p:cBhvr>
                                      <p:to>
                                        <p:strVal val="visible"/>
                                      </p:to>
                                    </p:set>
                                  </p:childTnLst>
                                </p:cTn>
                              </p:par>
                              <p:par>
                                <p:cTn id="13" presetID="26" presetClass="emph" presetSubtype="0" fill="hold" grpId="0" nodeType="withEffect">
                                  <p:stCondLst>
                                    <p:cond delay="10600"/>
                                  </p:stCondLst>
                                  <p:iterate type="lt">
                                    <p:tmPct val="0"/>
                                  </p:iterate>
                                  <p:childTnLst>
                                    <p:animEffect transition="out" filter="fade">
                                      <p:cBhvr>
                                        <p:cTn id="14" dur="500" tmFilter="0, 0; .2, .5; .8, .5; 1, 0"/>
                                        <p:tgtEl>
                                          <p:spTgt spid="9">
                                            <p:txEl>
                                              <p:pRg st="0" end="0"/>
                                            </p:txEl>
                                          </p:spTgt>
                                        </p:tgtEl>
                                      </p:cBhvr>
                                    </p:animEffect>
                                    <p:animScale>
                                      <p:cBhvr>
                                        <p:cTn id="15" dur="250" autoRev="1" fill="hold"/>
                                        <p:tgtEl>
                                          <p:spTgt spid="9">
                                            <p:txEl>
                                              <p:pRg st="0" end="0"/>
                                            </p:txEl>
                                          </p:spTgt>
                                        </p:tgtEl>
                                      </p:cBhvr>
                                      <p:by x="105000" y="105000"/>
                                    </p:animScale>
                                  </p:childTnLst>
                                </p:cTn>
                              </p:par>
                              <p:par>
                                <p:cTn id="16" presetID="8" presetClass="emph" presetSubtype="0" fill="hold" grpId="1" nodeType="withEffect">
                                  <p:stCondLst>
                                    <p:cond delay="11500"/>
                                  </p:stCondLst>
                                  <p:iterate type="lt">
                                    <p:tmPct val="0"/>
                                  </p:iterate>
                                  <p:childTnLst>
                                    <p:animRot by="21600000">
                                      <p:cBhvr>
                                        <p:cTn id="17" dur="2000" fill="hold"/>
                                        <p:tgtEl>
                                          <p:spTgt spid="9">
                                            <p:txEl>
                                              <p:pRg st="0" end="0"/>
                                            </p:txEl>
                                          </p:spTgt>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50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1000"/>
                                        <p:tgtEl>
                                          <p:spTgt spid="4">
                                            <p:txEl>
                                              <p:pRg st="2" end="2"/>
                                            </p:txEl>
                                          </p:spTgt>
                                        </p:tgtEl>
                                      </p:cBhvr>
                                    </p:animEffect>
                                  </p:childTnLst>
                                </p:cTn>
                              </p:par>
                              <p:par>
                                <p:cTn id="23" presetID="10" presetClass="entr" presetSubtype="0" fill="hold" nodeType="withEffect">
                                  <p:stCondLst>
                                    <p:cond delay="40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fade">
                                      <p:cBhvr>
                                        <p:cTn id="25" dur="1200"/>
                                        <p:tgtEl>
                                          <p:spTgt spid="4">
                                            <p:txEl>
                                              <p:pRg st="3" end="3"/>
                                            </p:txEl>
                                          </p:spTgt>
                                        </p:tgtEl>
                                      </p:cBhvr>
                                    </p:animEffect>
                                  </p:childTnLst>
                                </p:cTn>
                              </p:par>
                              <p:par>
                                <p:cTn id="26" presetID="10" presetClass="entr" presetSubtype="0" fill="hold" nodeType="withEffect">
                                  <p:stCondLst>
                                    <p:cond delay="50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100"/>
                                        <p:tgtEl>
                                          <p:spTgt spid="4">
                                            <p:txEl>
                                              <p:pRg st="4" end="4"/>
                                            </p:txEl>
                                          </p:spTgt>
                                        </p:tgtEl>
                                      </p:cBhvr>
                                    </p:animEffect>
                                  </p:childTnLst>
                                </p:cTn>
                              </p:par>
                              <p:par>
                                <p:cTn id="29" presetID="10" presetClass="entr" presetSubtype="0" fill="hold" nodeType="withEffect">
                                  <p:stCondLst>
                                    <p:cond delay="500"/>
                                  </p:stCondLst>
                                  <p:childTnLst>
                                    <p:set>
                                      <p:cBhvr>
                                        <p:cTn id="30" dur="1" fill="hold">
                                          <p:stCondLst>
                                            <p:cond delay="0"/>
                                          </p:stCondLst>
                                        </p:cTn>
                                        <p:tgtEl>
                                          <p:spTgt spid="4">
                                            <p:txEl>
                                              <p:pRg st="5" end="5"/>
                                            </p:txEl>
                                          </p:spTgt>
                                        </p:tgtEl>
                                        <p:attrNameLst>
                                          <p:attrName>style.visibility</p:attrName>
                                        </p:attrNameLst>
                                      </p:cBhvr>
                                      <p:to>
                                        <p:strVal val="visible"/>
                                      </p:to>
                                    </p:set>
                                    <p:animEffect transition="in" filter="fade">
                                      <p:cBhvr>
                                        <p:cTn id="31" dur="11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P spid="9" grpId="1" build="allAtOnce"/>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Shocking?</a:t>
            </a:r>
          </a:p>
        </p:txBody>
      </p:sp>
      <p:grpSp>
        <p:nvGrpSpPr>
          <p:cNvPr id="3" name="Group 2"/>
          <p:cNvGrpSpPr/>
          <p:nvPr/>
        </p:nvGrpSpPr>
        <p:grpSpPr>
          <a:xfrm>
            <a:off x="5105400" y="2286000"/>
            <a:ext cx="3022600" cy="2266950"/>
            <a:chOff x="5105400" y="2057400"/>
            <a:chExt cx="3022600" cy="2266950"/>
          </a:xfrm>
        </p:grpSpPr>
        <p:pic>
          <p:nvPicPr>
            <p:cNvPr id="6149" name="Picture 5" descr="C:\Users\a0r04v\AppData\Local\Microsoft\Windows\INetCache\IE\OZZSQEA9\toshiba-regza-32a950l-lcd-tv[1].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105400" y="2057400"/>
              <a:ext cx="3022600" cy="22669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0r04v\AppData\Local\Microsoft\Windows\INetCache\IE\P4C0EOWZ\Spain-Soccer[1].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17568" y="2254250"/>
              <a:ext cx="2607232" cy="146050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Content Placeholder 2"/>
          <p:cNvSpPr txBox="1">
            <a:spLocks/>
          </p:cNvSpPr>
          <p:nvPr/>
        </p:nvSpPr>
        <p:spPr>
          <a:xfrm>
            <a:off x="457200" y="971550"/>
            <a:ext cx="8153400" cy="2209800"/>
          </a:xfrm>
          <a:prstGeom prst="rect">
            <a:avLst/>
          </a:prstGeom>
        </p:spPr>
        <p:txBody>
          <a:bodyPr/>
          <a:lstStyle>
            <a:lvl1pPr marL="171450" indent="-171450" algn="l" rtl="0" eaLnBrk="0" fontAlgn="base" hangingPunct="0">
              <a:spcBef>
                <a:spcPct val="20000"/>
              </a:spcBef>
              <a:spcAft>
                <a:spcPct val="0"/>
              </a:spcAft>
              <a:buClr>
                <a:schemeClr val="accent1"/>
              </a:buClr>
              <a:buSzPct val="120000"/>
              <a:buFont typeface="Arial" panose="020B0604020202020204" pitchFamily="34" charset="0"/>
              <a:buChar char="•"/>
              <a:defRPr sz="2400">
                <a:solidFill>
                  <a:schemeClr val="accent6"/>
                </a:solidFill>
                <a:latin typeface="Arial" panose="020B0604020202020204" pitchFamily="34" charset="0"/>
                <a:ea typeface="+mn-ea"/>
                <a:cs typeface="Arial" panose="020B0604020202020204" pitchFamily="34" charset="0"/>
              </a:defRPr>
            </a:lvl1pPr>
            <a:lvl2pPr marL="401638" indent="-174625" algn="l" rtl="0" eaLnBrk="0" fontAlgn="base" hangingPunct="0">
              <a:spcBef>
                <a:spcPct val="20000"/>
              </a:spcBef>
              <a:spcAft>
                <a:spcPct val="0"/>
              </a:spcAft>
              <a:buClr>
                <a:schemeClr val="accent1"/>
              </a:buClr>
              <a:buFont typeface="Calibri" panose="020F0502020204030204" pitchFamily="34" charset="0"/>
              <a:buChar char="‒"/>
              <a:defRPr sz="2000">
                <a:solidFill>
                  <a:schemeClr val="accent6"/>
                </a:solidFill>
                <a:latin typeface="Arial" panose="020B0604020202020204" pitchFamily="34" charset="0"/>
                <a:ea typeface="+mn-ea"/>
                <a:cs typeface="Arial" panose="020B0604020202020204" pitchFamily="34" charset="0"/>
              </a:defRPr>
            </a:lvl2pPr>
            <a:lvl3pPr marL="633413" indent="-182563" algn="l" rtl="0" eaLnBrk="0" fontAlgn="base" hangingPunct="0">
              <a:spcBef>
                <a:spcPct val="20000"/>
              </a:spcBef>
              <a:spcAft>
                <a:spcPct val="0"/>
              </a:spcAft>
              <a:buClr>
                <a:schemeClr val="accent1"/>
              </a:buClr>
              <a:buFont typeface="Calibri" panose="020F0502020204030204" pitchFamily="34" charset="0"/>
              <a:buChar char="‒"/>
              <a:defRPr sz="1800">
                <a:solidFill>
                  <a:schemeClr val="accent6"/>
                </a:solidFill>
                <a:latin typeface="Arial" panose="020B0604020202020204" pitchFamily="34" charset="0"/>
                <a:ea typeface="+mn-ea"/>
                <a:cs typeface="Arial" panose="020B0604020202020204" pitchFamily="34" charset="0"/>
              </a:defRPr>
            </a:lvl3pPr>
            <a:lvl4pPr marL="914400" indent="-165100" algn="l" rtl="0" eaLnBrk="0" fontAlgn="base" hangingPunct="0">
              <a:spcBef>
                <a:spcPct val="20000"/>
              </a:spcBef>
              <a:spcAft>
                <a:spcPct val="0"/>
              </a:spcAft>
              <a:buClr>
                <a:schemeClr val="accent1"/>
              </a:buClr>
              <a:buFont typeface="Calibri" panose="020F0502020204030204" pitchFamily="34" charset="0"/>
              <a:buChar char="‒"/>
              <a:defRPr sz="1800">
                <a:solidFill>
                  <a:schemeClr val="accent6"/>
                </a:solidFill>
                <a:latin typeface="Arial" panose="020B0604020202020204" pitchFamily="34" charset="0"/>
                <a:ea typeface="+mn-ea"/>
                <a:cs typeface="Arial" panose="020B0604020202020204" pitchFamily="34" charset="0"/>
              </a:defRPr>
            </a:lvl4pPr>
            <a:lvl5pPr marL="1146175" indent="-171450" algn="l" rtl="0" eaLnBrk="0" fontAlgn="base" hangingPunct="0">
              <a:spcBef>
                <a:spcPct val="20000"/>
              </a:spcBef>
              <a:spcAft>
                <a:spcPct val="0"/>
              </a:spcAft>
              <a:buClr>
                <a:schemeClr val="accent1"/>
              </a:buClr>
              <a:buFont typeface="Calibri" panose="020F0502020204030204" pitchFamily="34" charset="0"/>
              <a:buChar char="‒"/>
              <a:defRPr sz="1800">
                <a:solidFill>
                  <a:schemeClr val="accent6"/>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9pPr>
          </a:lstStyle>
          <a:p>
            <a:pPr marL="0" indent="0">
              <a:lnSpc>
                <a:spcPct val="120000"/>
              </a:lnSpc>
              <a:spcAft>
                <a:spcPts val="600"/>
              </a:spcAft>
              <a:buFont typeface="Arial" panose="020B0604020202020204" pitchFamily="34" charset="0"/>
              <a:buNone/>
            </a:pPr>
            <a:r>
              <a:rPr lang="en-US" sz="1800" kern="0" dirty="0" smtClean="0"/>
              <a:t>Amperes (better known as Amps) are a measure of electricity flow. On average, a TV uses between 1 and 1.5 amps. On average, what’s the minimum number of amps that will cause a painful shock and some loss of muscle control? </a:t>
            </a:r>
          </a:p>
          <a:p>
            <a:pPr marL="342900" indent="-342900">
              <a:spcAft>
                <a:spcPts val="600"/>
              </a:spcAft>
              <a:buFont typeface="+mj-lt"/>
              <a:buAutoNum type="alphaUcPeriod"/>
            </a:pPr>
            <a:r>
              <a:rPr lang="en-US" sz="1600" kern="0" dirty="0" smtClean="0"/>
              <a:t>.01 amps</a:t>
            </a:r>
          </a:p>
          <a:p>
            <a:pPr marL="342900" indent="-342900">
              <a:spcAft>
                <a:spcPts val="600"/>
              </a:spcAft>
              <a:buFont typeface="+mj-lt"/>
              <a:buAutoNum type="alphaUcPeriod"/>
            </a:pPr>
            <a:r>
              <a:rPr lang="en-US" sz="1600" kern="0" dirty="0" smtClean="0"/>
              <a:t>1 amp</a:t>
            </a:r>
          </a:p>
          <a:p>
            <a:pPr marL="342900" indent="-342900">
              <a:spcAft>
                <a:spcPts val="600"/>
              </a:spcAft>
              <a:buFont typeface="+mj-lt"/>
              <a:buAutoNum type="alphaUcPeriod"/>
            </a:pPr>
            <a:r>
              <a:rPr lang="en-US" sz="1600" kern="0" dirty="0" smtClean="0"/>
              <a:t>10 amps</a:t>
            </a:r>
          </a:p>
          <a:p>
            <a:pPr marL="0" indent="0">
              <a:buFont typeface="Arial" panose="020B0604020202020204" pitchFamily="34" charset="0"/>
              <a:buNone/>
            </a:pPr>
            <a:endParaRPr lang="en-US" sz="1600" kern="0" dirty="0"/>
          </a:p>
        </p:txBody>
      </p:sp>
    </p:spTree>
    <p:extLst>
      <p:ext uri="{BB962C8B-B14F-4D97-AF65-F5344CB8AC3E}">
        <p14:creationId xmlns:p14="http://schemas.microsoft.com/office/powerpoint/2010/main" val="115881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40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2" presetClass="entr" presetSubtype="4" fill="hold" nodeType="withEffect">
                                  <p:stCondLst>
                                    <p:cond delay="200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7">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200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1000" fill="hold"/>
                                        <p:tgtEl>
                                          <p:spTgt spid="7">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2000"/>
                                  </p:stCondLst>
                                  <p:childTnLst>
                                    <p:set>
                                      <p:cBhvr>
                                        <p:cTn id="20" dur="1" fill="hold">
                                          <p:stCondLst>
                                            <p:cond delay="0"/>
                                          </p:stCondLst>
                                        </p:cTn>
                                        <p:tgtEl>
                                          <p:spTgt spid="7">
                                            <p:txEl>
                                              <p:pRg st="3" end="3"/>
                                            </p:txEl>
                                          </p:spTgt>
                                        </p:tgtEl>
                                        <p:attrNameLst>
                                          <p:attrName>style.visibility</p:attrName>
                                        </p:attrNameLst>
                                      </p:cBhvr>
                                      <p:to>
                                        <p:strVal val="visible"/>
                                      </p:to>
                                    </p:set>
                                    <p:anim calcmode="lin" valueType="num">
                                      <p:cBhvr additive="base">
                                        <p:cTn id="21"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2" dur="10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4" presetClass="emph" presetSubtype="0" fill="hold" nodeType="clickEffect">
                                  <p:stCondLst>
                                    <p:cond delay="1900"/>
                                  </p:stCondLst>
                                  <p:childTnLst>
                                    <p:animClr clrSpc="hsl" dir="cw">
                                      <p:cBhvr override="childStyle">
                                        <p:cTn id="26" dur="2000" fill="hold"/>
                                        <p:tgtEl>
                                          <p:spTgt spid="7">
                                            <p:txEl>
                                              <p:pRg st="1" end="1"/>
                                            </p:txEl>
                                          </p:spTgt>
                                        </p:tgtEl>
                                        <p:attrNameLst>
                                          <p:attrName>style.color</p:attrName>
                                        </p:attrNameLst>
                                      </p:cBhvr>
                                      <p:by>
                                        <p:hsl h="0" s="-12549" l="-25098"/>
                                      </p:by>
                                    </p:animClr>
                                    <p:animClr clrSpc="hsl" dir="cw">
                                      <p:cBhvr>
                                        <p:cTn id="27" dur="2000" fill="hold"/>
                                        <p:tgtEl>
                                          <p:spTgt spid="7">
                                            <p:txEl>
                                              <p:pRg st="1" end="1"/>
                                            </p:txEl>
                                          </p:spTgt>
                                        </p:tgtEl>
                                        <p:attrNameLst>
                                          <p:attrName>fillcolor</p:attrName>
                                        </p:attrNameLst>
                                      </p:cBhvr>
                                      <p:by>
                                        <p:hsl h="0" s="-12549" l="-25098"/>
                                      </p:by>
                                    </p:animClr>
                                    <p:animClr clrSpc="hsl" dir="cw">
                                      <p:cBhvr>
                                        <p:cTn id="28" dur="2000" fill="hold"/>
                                        <p:tgtEl>
                                          <p:spTgt spid="7">
                                            <p:txEl>
                                              <p:pRg st="1" end="1"/>
                                            </p:txEl>
                                          </p:spTgt>
                                        </p:tgtEl>
                                        <p:attrNameLst>
                                          <p:attrName>stroke.color</p:attrName>
                                        </p:attrNameLst>
                                      </p:cBhvr>
                                      <p:by>
                                        <p:hsl h="0" s="-12549" l="-25098"/>
                                      </p:by>
                                    </p:animClr>
                                    <p:set>
                                      <p:cBhvr>
                                        <p:cTn id="29" dur="2000" fill="hold"/>
                                        <p:tgtEl>
                                          <p:spTgt spid="7">
                                            <p:txEl>
                                              <p:pRg st="1" end="1"/>
                                            </p:txEl>
                                          </p:spTgt>
                                        </p:tgtEl>
                                        <p:attrNameLst>
                                          <p:attrName>fill.type</p:attrName>
                                        </p:attrNameLst>
                                      </p:cBhvr>
                                      <p:to>
                                        <p:strVal val="solid"/>
                                      </p:to>
                                    </p:set>
                                  </p:childTnLst>
                                </p:cTn>
                              </p:par>
                              <p:par>
                                <p:cTn id="30" presetID="3" presetClass="emph" presetSubtype="2" fill="hold" nodeType="withEffect">
                                  <p:stCondLst>
                                    <p:cond delay="2000"/>
                                  </p:stCondLst>
                                  <p:childTnLst>
                                    <p:animClr clrSpc="rgb" dir="cw">
                                      <p:cBhvr override="childStyle">
                                        <p:cTn id="31" dur="1400" fill="hold"/>
                                        <p:tgtEl>
                                          <p:spTgt spid="7">
                                            <p:txEl>
                                              <p:pRg st="1" end="1"/>
                                            </p:txEl>
                                          </p:spTgt>
                                        </p:tgtEl>
                                        <p:attrNameLst>
                                          <p:attrName>style.color</p:attrName>
                                        </p:attrNameLst>
                                      </p:cBhvr>
                                      <p:to>
                                        <a:schemeClr val="accent2"/>
                                      </p:to>
                                    </p:animClr>
                                  </p:childTnLst>
                                </p:cTn>
                              </p:par>
                            </p:childTnLst>
                          </p:cTn>
                        </p:par>
                        <p:par>
                          <p:cTn id="32" fill="hold">
                            <p:stCondLst>
                              <p:cond delay="3900"/>
                            </p:stCondLst>
                            <p:childTnLst>
                              <p:par>
                                <p:cTn id="33" presetID="32" presetClass="emph" presetSubtype="0" fill="hold" nodeType="afterEffect">
                                  <p:stCondLst>
                                    <p:cond delay="0"/>
                                  </p:stCondLst>
                                  <p:childTnLst>
                                    <p:animRot by="120000">
                                      <p:cBhvr>
                                        <p:cTn id="34" dur="100" fill="hold">
                                          <p:stCondLst>
                                            <p:cond delay="0"/>
                                          </p:stCondLst>
                                        </p:cTn>
                                        <p:tgtEl>
                                          <p:spTgt spid="7">
                                            <p:txEl>
                                              <p:pRg st="1" end="1"/>
                                            </p:txEl>
                                          </p:spTgt>
                                        </p:tgtEl>
                                        <p:attrNameLst>
                                          <p:attrName>r</p:attrName>
                                        </p:attrNameLst>
                                      </p:cBhvr>
                                    </p:animRot>
                                    <p:animRot by="-240000">
                                      <p:cBhvr>
                                        <p:cTn id="35" dur="200" fill="hold">
                                          <p:stCondLst>
                                            <p:cond delay="200"/>
                                          </p:stCondLst>
                                        </p:cTn>
                                        <p:tgtEl>
                                          <p:spTgt spid="7">
                                            <p:txEl>
                                              <p:pRg st="1" end="1"/>
                                            </p:txEl>
                                          </p:spTgt>
                                        </p:tgtEl>
                                        <p:attrNameLst>
                                          <p:attrName>r</p:attrName>
                                        </p:attrNameLst>
                                      </p:cBhvr>
                                    </p:animRot>
                                    <p:animRot by="240000">
                                      <p:cBhvr>
                                        <p:cTn id="36" dur="200" fill="hold">
                                          <p:stCondLst>
                                            <p:cond delay="400"/>
                                          </p:stCondLst>
                                        </p:cTn>
                                        <p:tgtEl>
                                          <p:spTgt spid="7">
                                            <p:txEl>
                                              <p:pRg st="1" end="1"/>
                                            </p:txEl>
                                          </p:spTgt>
                                        </p:tgtEl>
                                        <p:attrNameLst>
                                          <p:attrName>r</p:attrName>
                                        </p:attrNameLst>
                                      </p:cBhvr>
                                    </p:animRot>
                                    <p:animRot by="-240000">
                                      <p:cBhvr>
                                        <p:cTn id="37" dur="200" fill="hold">
                                          <p:stCondLst>
                                            <p:cond delay="600"/>
                                          </p:stCondLst>
                                        </p:cTn>
                                        <p:tgtEl>
                                          <p:spTgt spid="7">
                                            <p:txEl>
                                              <p:pRg st="1" end="1"/>
                                            </p:txEl>
                                          </p:spTgt>
                                        </p:tgtEl>
                                        <p:attrNameLst>
                                          <p:attrName>r</p:attrName>
                                        </p:attrNameLst>
                                      </p:cBhvr>
                                    </p:animRot>
                                    <p:animRot by="120000">
                                      <p:cBhvr>
                                        <p:cTn id="38" dur="200" fill="hold">
                                          <p:stCondLst>
                                            <p:cond delay="800"/>
                                          </p:stCondLst>
                                        </p:cTn>
                                        <p:tgtEl>
                                          <p:spTgt spid="7">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Shocking?</a:t>
            </a:r>
          </a:p>
        </p:txBody>
      </p:sp>
      <p:sp>
        <p:nvSpPr>
          <p:cNvPr id="4" name="Content Placeholder 2"/>
          <p:cNvSpPr>
            <a:spLocks noGrp="1"/>
          </p:cNvSpPr>
          <p:nvPr>
            <p:ph sz="quarter" idx="10"/>
          </p:nvPr>
        </p:nvSpPr>
        <p:spPr>
          <a:xfrm>
            <a:off x="457200" y="819150"/>
            <a:ext cx="8534400" cy="914400"/>
          </a:xfrm>
        </p:spPr>
        <p:txBody>
          <a:bodyPr/>
          <a:lstStyle/>
          <a:p>
            <a:pPr marL="0" indent="0">
              <a:lnSpc>
                <a:spcPct val="120000"/>
              </a:lnSpc>
              <a:buNone/>
            </a:pPr>
            <a:r>
              <a:rPr lang="en-US" sz="2000" b="1" dirty="0"/>
              <a:t>True or false? </a:t>
            </a:r>
            <a:r>
              <a:rPr lang="en-US" sz="1600" b="1" dirty="0"/>
              <a:t/>
            </a:r>
            <a:br>
              <a:rPr lang="en-US" sz="1600" b="1" dirty="0"/>
            </a:br>
            <a:r>
              <a:rPr lang="en-US" sz="1800" spc="-20" dirty="0"/>
              <a:t>Each year, lightning kills roughly the same number of people in the U.S. as electrical accidents.</a:t>
            </a:r>
          </a:p>
        </p:txBody>
      </p:sp>
      <p:sp>
        <p:nvSpPr>
          <p:cNvPr id="7" name="TextBox 6"/>
          <p:cNvSpPr txBox="1"/>
          <p:nvPr/>
        </p:nvSpPr>
        <p:spPr>
          <a:xfrm>
            <a:off x="4800600" y="1962150"/>
            <a:ext cx="2286000" cy="461665"/>
          </a:xfrm>
          <a:prstGeom prst="rect">
            <a:avLst/>
          </a:prstGeom>
          <a:noFill/>
        </p:spPr>
        <p:txBody>
          <a:bodyPr wrap="square" rtlCol="0">
            <a:spAutoFit/>
          </a:bodyPr>
          <a:lstStyle/>
          <a:p>
            <a:pPr algn="ctr"/>
            <a:r>
              <a:rPr lang="en-US" b="1" dirty="0" smtClean="0">
                <a:solidFill>
                  <a:srgbClr val="00B0F0"/>
                </a:solidFill>
                <a:latin typeface="Arial" panose="020B0604020202020204" pitchFamily="34" charset="0"/>
                <a:cs typeface="Arial" panose="020B0604020202020204" pitchFamily="34" charset="0"/>
              </a:rPr>
              <a:t>False</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632" y="1962150"/>
            <a:ext cx="2841135" cy="2563641"/>
          </a:xfrm>
          <a:prstGeom prst="rect">
            <a:avLst/>
          </a:prstGeom>
          <a:ln>
            <a:noFill/>
          </a:ln>
          <a:effectLst>
            <a:outerShdw blurRad="50800" dist="38100" dir="2700000" algn="tl" rotWithShape="0">
              <a:prstClr val="black">
                <a:alpha val="40000"/>
              </a:prstClr>
            </a:outerShdw>
          </a:effectLst>
        </p:spPr>
      </p:pic>
      <p:sp>
        <p:nvSpPr>
          <p:cNvPr id="8" name="Content Placeholder 2"/>
          <p:cNvSpPr txBox="1">
            <a:spLocks/>
          </p:cNvSpPr>
          <p:nvPr/>
        </p:nvSpPr>
        <p:spPr>
          <a:xfrm>
            <a:off x="3733800" y="2724150"/>
            <a:ext cx="5257800" cy="2258841"/>
          </a:xfrm>
          <a:prstGeom prst="rect">
            <a:avLst/>
          </a:prstGeom>
        </p:spPr>
        <p:txBody>
          <a:bodyPr/>
          <a:lstStyle>
            <a:lvl1pPr marL="171450" indent="-171450" algn="l" rtl="0" eaLnBrk="0" fontAlgn="base" hangingPunct="0">
              <a:spcBef>
                <a:spcPct val="20000"/>
              </a:spcBef>
              <a:spcAft>
                <a:spcPct val="0"/>
              </a:spcAft>
              <a:buClr>
                <a:schemeClr val="accent1"/>
              </a:buClr>
              <a:buSzPct val="120000"/>
              <a:buFont typeface="Arial" panose="020B0604020202020204" pitchFamily="34" charset="0"/>
              <a:buChar char="•"/>
              <a:defRPr sz="2400">
                <a:solidFill>
                  <a:schemeClr val="accent6"/>
                </a:solidFill>
                <a:latin typeface="Arial" panose="020B0604020202020204" pitchFamily="34" charset="0"/>
                <a:ea typeface="+mn-ea"/>
                <a:cs typeface="Arial" panose="020B0604020202020204" pitchFamily="34" charset="0"/>
              </a:defRPr>
            </a:lvl1pPr>
            <a:lvl2pPr marL="401638" indent="-174625" algn="l" rtl="0" eaLnBrk="0" fontAlgn="base" hangingPunct="0">
              <a:spcBef>
                <a:spcPct val="20000"/>
              </a:spcBef>
              <a:spcAft>
                <a:spcPct val="0"/>
              </a:spcAft>
              <a:buClr>
                <a:schemeClr val="accent1"/>
              </a:buClr>
              <a:buFont typeface="Calibri" panose="020F0502020204030204" pitchFamily="34" charset="0"/>
              <a:buChar char="‒"/>
              <a:defRPr sz="2000">
                <a:solidFill>
                  <a:schemeClr val="accent6"/>
                </a:solidFill>
                <a:latin typeface="Arial" panose="020B0604020202020204" pitchFamily="34" charset="0"/>
                <a:ea typeface="+mn-ea"/>
                <a:cs typeface="Arial" panose="020B0604020202020204" pitchFamily="34" charset="0"/>
              </a:defRPr>
            </a:lvl2pPr>
            <a:lvl3pPr marL="633413" indent="-182563" algn="l" rtl="0" eaLnBrk="0" fontAlgn="base" hangingPunct="0">
              <a:spcBef>
                <a:spcPct val="20000"/>
              </a:spcBef>
              <a:spcAft>
                <a:spcPct val="0"/>
              </a:spcAft>
              <a:buClr>
                <a:schemeClr val="accent1"/>
              </a:buClr>
              <a:buFont typeface="Calibri" panose="020F0502020204030204" pitchFamily="34" charset="0"/>
              <a:buChar char="‒"/>
              <a:defRPr sz="1800">
                <a:solidFill>
                  <a:schemeClr val="accent6"/>
                </a:solidFill>
                <a:latin typeface="Arial" panose="020B0604020202020204" pitchFamily="34" charset="0"/>
                <a:ea typeface="+mn-ea"/>
                <a:cs typeface="Arial" panose="020B0604020202020204" pitchFamily="34" charset="0"/>
              </a:defRPr>
            </a:lvl3pPr>
            <a:lvl4pPr marL="914400" indent="-165100" algn="l" rtl="0" eaLnBrk="0" fontAlgn="base" hangingPunct="0">
              <a:spcBef>
                <a:spcPct val="20000"/>
              </a:spcBef>
              <a:spcAft>
                <a:spcPct val="0"/>
              </a:spcAft>
              <a:buClr>
                <a:schemeClr val="accent1"/>
              </a:buClr>
              <a:buFont typeface="Calibri" panose="020F0502020204030204" pitchFamily="34" charset="0"/>
              <a:buChar char="‒"/>
              <a:defRPr sz="1800">
                <a:solidFill>
                  <a:schemeClr val="accent6"/>
                </a:solidFill>
                <a:latin typeface="Arial" panose="020B0604020202020204" pitchFamily="34" charset="0"/>
                <a:ea typeface="+mn-ea"/>
                <a:cs typeface="Arial" panose="020B0604020202020204" pitchFamily="34" charset="0"/>
              </a:defRPr>
            </a:lvl4pPr>
            <a:lvl5pPr marL="1146175" indent="-171450" algn="l" rtl="0" eaLnBrk="0" fontAlgn="base" hangingPunct="0">
              <a:spcBef>
                <a:spcPct val="20000"/>
              </a:spcBef>
              <a:spcAft>
                <a:spcPct val="0"/>
              </a:spcAft>
              <a:buClr>
                <a:schemeClr val="accent1"/>
              </a:buClr>
              <a:buFont typeface="Calibri" panose="020F0502020204030204" pitchFamily="34" charset="0"/>
              <a:buChar char="‒"/>
              <a:defRPr sz="1800">
                <a:solidFill>
                  <a:schemeClr val="accent6"/>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chemeClr val="accent2"/>
              </a:buClr>
              <a:buFont typeface="Wingdings" charset="0"/>
              <a:buChar char="§"/>
              <a:defRPr sz="2000">
                <a:solidFill>
                  <a:schemeClr val="tx1"/>
                </a:solidFill>
                <a:latin typeface="+mn-lt"/>
                <a:ea typeface="+mn-ea"/>
              </a:defRPr>
            </a:lvl9pPr>
          </a:lstStyle>
          <a:p>
            <a:pPr marL="0" indent="0">
              <a:lnSpc>
                <a:spcPct val="120000"/>
              </a:lnSpc>
              <a:buFont typeface="Arial" panose="020B0604020202020204" pitchFamily="34" charset="0"/>
              <a:buNone/>
            </a:pPr>
            <a:r>
              <a:rPr lang="en-US" sz="1800" kern="0" dirty="0" smtClean="0"/>
              <a:t>Annual U.S.  deaths from </a:t>
            </a:r>
            <a:r>
              <a:rPr lang="en-US" sz="1800" b="1" kern="0" dirty="0" smtClean="0"/>
              <a:t>lightning strikes: ~50</a:t>
            </a:r>
          </a:p>
          <a:p>
            <a:pPr marL="0" indent="0">
              <a:lnSpc>
                <a:spcPct val="120000"/>
              </a:lnSpc>
              <a:buFont typeface="Arial" panose="020B0604020202020204" pitchFamily="34" charset="0"/>
              <a:buNone/>
            </a:pPr>
            <a:r>
              <a:rPr lang="en-US" sz="1800" kern="0" dirty="0" smtClean="0"/>
              <a:t>Annual U.S. deaths from </a:t>
            </a:r>
            <a:r>
              <a:rPr lang="en-US" sz="1800" b="1" kern="0" dirty="0" smtClean="0"/>
              <a:t>electrocutions: ~400</a:t>
            </a:r>
            <a:r>
              <a:rPr lang="en-US" sz="1600" b="1" kern="0" dirty="0" smtClean="0"/>
              <a:t/>
            </a:r>
            <a:br>
              <a:rPr lang="en-US" sz="1600" b="1" kern="0" dirty="0" smtClean="0"/>
            </a:br>
            <a:endParaRPr lang="en-US" sz="1600" kern="0" spc="-20" dirty="0"/>
          </a:p>
        </p:txBody>
      </p:sp>
    </p:spTree>
    <p:extLst>
      <p:ext uri="{BB962C8B-B14F-4D97-AF65-F5344CB8AC3E}">
        <p14:creationId xmlns:p14="http://schemas.microsoft.com/office/powerpoint/2010/main" val="132422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1000"/>
                                        <p:tgtEl>
                                          <p:spTgt spid="7">
                                            <p:txEl>
                                              <p:pRg st="0" end="0"/>
                                            </p:txEl>
                                          </p:spTgt>
                                        </p:tgtEl>
                                      </p:cBhvr>
                                    </p:animEffect>
                                    <p:anim calcmode="lin" valueType="num">
                                      <p:cBhvr>
                                        <p:cTn id="13"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 presetClass="entr" presetSubtype="0" fill="hold" grpId="0" nodeType="afterEffect">
                                  <p:stCondLst>
                                    <p:cond delay="900"/>
                                  </p:stCondLst>
                                  <p:childTnLst>
                                    <p:set>
                                      <p:cBhvr>
                                        <p:cTn id="1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Blank">
  <a:themeElements>
    <a:clrScheme name="ALLIANT ENERGY NEW">
      <a:dk1>
        <a:srgbClr val="000000"/>
      </a:dk1>
      <a:lt1>
        <a:srgbClr val="FFFFFF"/>
      </a:lt1>
      <a:dk2>
        <a:srgbClr val="000000"/>
      </a:dk2>
      <a:lt2>
        <a:srgbClr val="808080"/>
      </a:lt2>
      <a:accent1>
        <a:srgbClr val="2199DB"/>
      </a:accent1>
      <a:accent2>
        <a:srgbClr val="66CCFF"/>
      </a:accent2>
      <a:accent3>
        <a:srgbClr val="F49F15"/>
      </a:accent3>
      <a:accent4>
        <a:srgbClr val="72BE45"/>
      </a:accent4>
      <a:accent5>
        <a:srgbClr val="1B71BC"/>
      </a:accent5>
      <a:accent6>
        <a:srgbClr val="505153"/>
      </a:accent6>
      <a:hlink>
        <a:srgbClr val="B3B3B3"/>
      </a:hlink>
      <a:folHlink>
        <a:srgbClr val="66CC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Genev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Geneva" charset="0"/>
          </a:defRPr>
        </a:defPPr>
      </a:lstStyle>
    </a:lnDef>
    <a:txDef>
      <a:spPr>
        <a:noFill/>
      </a:spPr>
      <a:bodyPr wrap="square" rtlCol="0">
        <a:spAutoFit/>
      </a:bodyPr>
      <a:lstStyle>
        <a:defPPr algn="l">
          <a:defRPr sz="1600" dirty="0" err="1" smtClean="0">
            <a:solidFill>
              <a:schemeClr val="tx1">
                <a:lumMod val="65000"/>
                <a:lumOff val="35000"/>
              </a:schemeClr>
            </a:solidFill>
            <a:latin typeface="Arial" panose="020B0604020202020204" pitchFamily="34" charset="0"/>
            <a:cs typeface="Arial" panose="020B0604020202020204" pitchFamily="34" charset="0"/>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a:themeElements>
    <a:clrScheme name="ALLIANT ENERGY NEW">
      <a:dk1>
        <a:srgbClr val="000000"/>
      </a:dk1>
      <a:lt1>
        <a:srgbClr val="FFFFFF"/>
      </a:lt1>
      <a:dk2>
        <a:srgbClr val="000000"/>
      </a:dk2>
      <a:lt2>
        <a:srgbClr val="808080"/>
      </a:lt2>
      <a:accent1>
        <a:srgbClr val="2199DB"/>
      </a:accent1>
      <a:accent2>
        <a:srgbClr val="66CCFF"/>
      </a:accent2>
      <a:accent3>
        <a:srgbClr val="F49F15"/>
      </a:accent3>
      <a:accent4>
        <a:srgbClr val="72BE45"/>
      </a:accent4>
      <a:accent5>
        <a:srgbClr val="1B71BC"/>
      </a:accent5>
      <a:accent6>
        <a:srgbClr val="505153"/>
      </a:accent6>
      <a:hlink>
        <a:srgbClr val="B3B3B3"/>
      </a:hlink>
      <a:folHlink>
        <a:srgbClr val="66CC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Genev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Geneva" charset="0"/>
          </a:defRPr>
        </a:defPPr>
      </a:lstStyle>
    </a:lnDef>
    <a:txDef>
      <a:spPr>
        <a:noFill/>
      </a:spPr>
      <a:bodyPr wrap="square" rtlCol="0">
        <a:spAutoFit/>
      </a:bodyPr>
      <a:lstStyle>
        <a:defPPr algn="l">
          <a:defRPr sz="1600" dirty="0" err="1" smtClean="0">
            <a:solidFill>
              <a:schemeClr val="tx1">
                <a:lumMod val="65000"/>
                <a:lumOff val="35000"/>
              </a:schemeClr>
            </a:solidFill>
            <a:latin typeface="Arial" panose="020B0604020202020204" pitchFamily="34" charset="0"/>
            <a:cs typeface="Arial" panose="020B0604020202020204" pitchFamily="34" charset="0"/>
          </a:defRPr>
        </a:defPPr>
      </a:lstStyle>
    </a:tx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mso-contentType ?>
<SharedContentType xmlns="Microsoft.SharePoint.Taxonomy.ContentTypeSync" SourceId="20e89f72-0066-4a44-9cf9-00e87109f0de" ContentTypeId="0x0101" PreviousValue="false"/>
</file>

<file path=customXml/item3.xml><?xml version="1.0" encoding="utf-8"?>
<ct:contentTypeSchema xmlns:ct="http://schemas.microsoft.com/office/2006/metadata/contentType" xmlns:ma="http://schemas.microsoft.com/office/2006/metadata/properties/metaAttributes" ct:_="" ma:_="" ma:contentTypeName="Document" ma:contentTypeID="0x010100C33C36B69F67AF4980CDCC0350D9448F" ma:contentTypeVersion="4" ma:contentTypeDescription="Create a new document." ma:contentTypeScope="" ma:versionID="bdcc7b80e11c298f727053f46308783d">
  <xsd:schema xmlns:xsd="http://www.w3.org/2001/XMLSchema" xmlns:xs="http://www.w3.org/2001/XMLSchema" xmlns:p="http://schemas.microsoft.com/office/2006/metadata/properties" xmlns:ns2="6259d422-5119-4798-9a46-8ea4cd2e94f5" targetNamespace="http://schemas.microsoft.com/office/2006/metadata/properties" ma:root="true" ma:fieldsID="69cb94a5a6c24510e22a20c2c358f129" ns2:_="">
    <xsd:import namespace="6259d422-5119-4798-9a46-8ea4cd2e94f5"/>
    <xsd:element name="properties">
      <xsd:complexType>
        <xsd:sequence>
          <xsd:element name="documentManagement">
            <xsd:complexType>
              <xsd:all>
                <xsd:element ref="ns2:TaxCatchAll" minOccurs="0"/>
                <xsd:element ref="ns2:TaxCatchAllLabel" minOccurs="0"/>
                <xsd:element ref="ns2:Data_x0020_ClassificationsTaxHTField0" minOccurs="0"/>
                <xsd:element ref="ns2:_dlc_DocId" minOccurs="0"/>
                <xsd:element ref="ns2:_dlc_DocIdUrl" minOccurs="0"/>
                <xsd:element ref="ns2:_dlc_DocIdPersistId" minOccurs="0"/>
                <xsd:element ref="ns2:TaxKeyword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259d422-5119-4798-9a46-8ea4cd2e94f5"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0af1532d-0c95-4247-b8f4-84880e234e2d}" ma:internalName="TaxCatchAll" ma:showField="CatchAllData" ma:web="146e5ec7-75f4-4968-92d4-370778512172">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0af1532d-0c95-4247-b8f4-84880e234e2d}" ma:internalName="TaxCatchAllLabel" ma:readOnly="true" ma:showField="CatchAllDataLabel" ma:web="146e5ec7-75f4-4968-92d4-370778512172">
      <xsd:complexType>
        <xsd:complexContent>
          <xsd:extension base="dms:MultiChoiceLookup">
            <xsd:sequence>
              <xsd:element name="Value" type="dms:Lookup" maxOccurs="unbounded" minOccurs="0" nillable="true"/>
            </xsd:sequence>
          </xsd:extension>
        </xsd:complexContent>
      </xsd:complexType>
    </xsd:element>
    <xsd:element name="Data_x0020_ClassificationsTaxHTField0" ma:index="10" nillable="true" ma:taxonomy="true" ma:internalName="Data_x0020_ClassificationsTaxHTField0" ma:taxonomyFieldName="Data_x0020_Classifications" ma:displayName="Data Classifications" ma:readOnly="false" ma:default="" ma:fieldId="{14a1af96-f5a0-4ae4-ade0-c35c64a397e4}" ma:sspId="20e89f72-0066-4a44-9cf9-00e87109f0de" ma:termSetId="7bbbad2a-dbc0-4a88-aef7-4c99e3538bc9" ma:anchorId="dfa5421a-0da9-4d05-9eb5-072227d3d266" ma:open="false" ma:isKeyword="false">
      <xsd:complexType>
        <xsd:sequence>
          <xsd:element ref="pc:Terms" minOccurs="0" maxOccurs="1"/>
        </xsd:sequence>
      </xsd:complexType>
    </xsd:element>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element name="TaxKeywordTaxHTField" ma:index="15" nillable="true" ma:taxonomy="true" ma:internalName="TaxKeywordTaxHTField" ma:taxonomyFieldName="TaxKeyword" ma:displayName="Enterprise Keywords" ma:readOnly="false" ma:fieldId="{23f27201-bee3-471e-b2e7-b64fd8b7ca38}" ma:taxonomyMulti="true" ma:sspId="20e89f72-0066-4a44-9cf9-00e87109f0d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TaxCatchAll xmlns="6259d422-5119-4798-9a46-8ea4cd2e94f5"/>
    <Data_x0020_ClassificationsTaxHTField0 xmlns="6259d422-5119-4798-9a46-8ea4cd2e94f5">
      <Terms xmlns="http://schemas.microsoft.com/office/infopath/2007/PartnerControls"/>
    </Data_x0020_ClassificationsTaxHTField0>
    <TaxKeywordTaxHTField xmlns="6259d422-5119-4798-9a46-8ea4cd2e94f5">
      <Terms xmlns="http://schemas.microsoft.com/office/infopath/2007/PartnerControls"/>
    </TaxKeywordTaxHTField>
    <_dlc_DocId xmlns="6259d422-5119-4798-9a46-8ea4cd2e94f5">ITOPS-1646148367-69</_dlc_DocId>
    <_dlc_DocIdUrl xmlns="6259d422-5119-4798-9a46-8ea4cd2e94f5">
      <Url>https://sp.alliant-energy.com/ops/it/external_website_teams/EECWebTech/_layouts/DocIdRedir.aspx?ID=ITOPS-1646148367-69</Url>
      <Description>ITOPS-1646148367-69</Description>
    </_dlc_DocIdUrl>
  </documentManagement>
</p:properties>
</file>

<file path=customXml/itemProps1.xml><?xml version="1.0" encoding="utf-8"?>
<ds:datastoreItem xmlns:ds="http://schemas.openxmlformats.org/officeDocument/2006/customXml" ds:itemID="{9DB7CD6C-5217-456F-AA11-57B60D439717}">
  <ds:schemaRefs>
    <ds:schemaRef ds:uri="http://schemas.microsoft.com/sharepoint/events"/>
  </ds:schemaRefs>
</ds:datastoreItem>
</file>

<file path=customXml/itemProps2.xml><?xml version="1.0" encoding="utf-8"?>
<ds:datastoreItem xmlns:ds="http://schemas.openxmlformats.org/officeDocument/2006/customXml" ds:itemID="{59D8B58C-1973-4024-9BB4-6DE55A13BFD2}">
  <ds:schemaRefs>
    <ds:schemaRef ds:uri="Microsoft.SharePoint.Taxonomy.ContentTypeSync"/>
  </ds:schemaRefs>
</ds:datastoreItem>
</file>

<file path=customXml/itemProps3.xml><?xml version="1.0" encoding="utf-8"?>
<ds:datastoreItem xmlns:ds="http://schemas.openxmlformats.org/officeDocument/2006/customXml" ds:itemID="{D678C64A-6299-483D-97D7-B1FA02795E9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259d422-5119-4798-9a46-8ea4cd2e94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C088876A-06B9-428D-9652-3FDC1594B6FC}">
  <ds:schemaRefs>
    <ds:schemaRef ds:uri="http://schemas.microsoft.com/sharepoint/v3/contenttype/forms"/>
  </ds:schemaRefs>
</ds:datastoreItem>
</file>

<file path=customXml/itemProps5.xml><?xml version="1.0" encoding="utf-8"?>
<ds:datastoreItem xmlns:ds="http://schemas.openxmlformats.org/officeDocument/2006/customXml" ds:itemID="{F60DB5A9-0994-40EA-9AA7-FEFB3A477AFE}">
  <ds:schemaRefs>
    <ds:schemaRef ds:uri="http://purl.org/dc/terms/"/>
    <ds:schemaRef ds:uri="6259d422-5119-4798-9a46-8ea4cd2e94f5"/>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5064</Words>
  <Application>Microsoft Office PowerPoint</Application>
  <PresentationFormat>On-screen Show (16:9)</PresentationFormat>
  <Paragraphs>327</Paragraphs>
  <Slides>33</Slides>
  <Notes>33</Notes>
  <HiddenSlides>0</HiddenSlides>
  <MMClips>0</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Blank</vt:lpstr>
      <vt:lpstr>1_Blank</vt:lpstr>
      <vt:lpstr>Proceed with caution</vt:lpstr>
      <vt:lpstr>Shocking?</vt:lpstr>
      <vt:lpstr>Shocking?</vt:lpstr>
      <vt:lpstr>Shocking?</vt:lpstr>
      <vt:lpstr>Shocking?</vt:lpstr>
      <vt:lpstr>Shocking?</vt:lpstr>
      <vt:lpstr>Shocking?</vt:lpstr>
      <vt:lpstr>Shocking?</vt:lpstr>
      <vt:lpstr>Shocking?</vt:lpstr>
      <vt:lpstr>Shocking? </vt:lpstr>
      <vt:lpstr>PowerPoint Presentation</vt:lpstr>
      <vt:lpstr>Static? But … negative charges move!</vt:lpstr>
      <vt:lpstr>PowerPoint Presentation</vt:lpstr>
      <vt:lpstr>Static? But … negative charges move!</vt:lpstr>
      <vt:lpstr>PowerPoint Presentation</vt:lpstr>
      <vt:lpstr>PowerPoint Presentation</vt:lpstr>
      <vt:lpstr>PowerPoint Presentation</vt:lpstr>
      <vt:lpstr>PowerPoint Presentation</vt:lpstr>
      <vt:lpstr>PowerPoint Presentation</vt:lpstr>
      <vt:lpstr>PowerPoint Presentation</vt:lpstr>
      <vt:lpstr>What’s wrong with this situation?</vt:lpstr>
      <vt:lpstr>What about natural gas?</vt:lpstr>
      <vt:lpstr>Natural gas travels through pipes</vt:lpstr>
      <vt:lpstr>Natural gas travels through pipes</vt:lpstr>
      <vt:lpstr>What do the flags mean?</vt:lpstr>
      <vt:lpstr>PowerPoint Presentation</vt:lpstr>
      <vt:lpstr>PowerPoint Presentation</vt:lpstr>
      <vt:lpstr>If you think you smell natural gas …</vt:lpstr>
      <vt:lpstr>The silent killer: Carbon monoxide</vt:lpstr>
      <vt:lpstr>3 Ways to catch the killer</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2012-03-28T21:04:30Z</dcterms:created>
  <dcterms:modified xsi:type="dcterms:W3CDTF">2019-02-06T20:42:59Z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0x010100C33C36B69F67AF4980CDCC0350D9448F</vt:lpwstr>
  </property>
  <property fmtid="{D5CDD505-2E9C-101B-9397-08002B2CF9AE}" pid="3" name="_dlc_DocIdItemGuid">
    <vt:lpwstr>b1d1c5c9-3e45-458c-8833-2b29ed6b85be</vt:lpwstr>
  </property>
  <property fmtid="{D5CDD505-2E9C-101B-9397-08002B2CF9AE}" pid="4" name="Data Classifications">
    <vt:lpwstr/>
  </property>
  <property fmtid="{D5CDD505-2E9C-101B-9397-08002B2CF9AE}" pid="5" name="TaxKeyword">
    <vt:lpwstr/>
  </property>
</Properties>
</file>